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57" r:id="rId4"/>
    <p:sldId id="259" r:id="rId5"/>
    <p:sldId id="262"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7" r:id="rId19"/>
    <p:sldId id="279" r:id="rId20"/>
    <p:sldId id="280" r:id="rId21"/>
    <p:sldId id="281" r:id="rId22"/>
    <p:sldId id="282" r:id="rId23"/>
    <p:sldId id="284" r:id="rId24"/>
    <p:sldId id="285" r:id="rId25"/>
    <p:sldId id="283" r:id="rId26"/>
    <p:sldId id="286" r:id="rId27"/>
    <p:sldId id="278" r:id="rId28"/>
    <p:sldId id="287" r:id="rId29"/>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16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16" y="-72"/>
      </p:cViewPr>
      <p:guideLst>
        <p:guide orient="horz" pos="1620"/>
        <p:guide pos="2880"/>
      </p:guideLst>
    </p:cSldViewPr>
  </p:slideViewPr>
  <p:notesTextViewPr>
    <p:cViewPr>
      <p:scale>
        <a:sx n="1" d="1"/>
        <a:sy n="1" d="1"/>
      </p:scale>
      <p:origin x="0" y="0"/>
    </p:cViewPr>
  </p:notesTextViewPr>
  <p:sorterViewPr>
    <p:cViewPr>
      <p:scale>
        <a:sx n="100" d="100"/>
        <a:sy n="100" d="100"/>
      </p:scale>
      <p:origin x="0" y="282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4/23/2020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722440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bg1"/>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3" name="Rectangle 2"/>
          <p:cNvSpPr/>
          <p:nvPr userDrawn="1"/>
        </p:nvSpPr>
        <p:spPr>
          <a:xfrm>
            <a:off x="0" y="915566"/>
            <a:ext cx="9144000" cy="4227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1469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Free PPT _ Click to add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92280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937D59-5EDB-4C39-B697-625748F703B6}" type="datetimeFigureOut">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937D59-5EDB-4C39-B697-625748F703B6}" type="datetimeFigureOut">
              <a:rPr lang="en-US" smtClean="0"/>
              <a:t>4/23/2020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937D59-5EDB-4C39-B697-625748F703B6}" type="datetimeFigureOut">
              <a:rPr lang="en-US" smtClean="0"/>
              <a:t>4/23/2020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4/23/2020</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1.mp3"/><Relationship Id="rId7" Type="http://schemas.microsoft.com/office/2007/relationships/hdphoto" Target="../media/hdphoto1.wdp"/><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hyperlink" Target="http://www.free-powerpoint-templates-design.com/free-powerpoint-templates-design" TargetMode="Externa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video" Target="../media/media2.wmv"/><Relationship Id="rId2" Type="http://schemas.microsoft.com/office/2007/relationships/media" Target="../media/media2.wmv"/><Relationship Id="rId1" Type="http://schemas.openxmlformats.org/officeDocument/2006/relationships/tags" Target="../tags/tag10.xml"/><Relationship Id="rId5" Type="http://schemas.openxmlformats.org/officeDocument/2006/relationships/image" Target="../media/image12.pn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6.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hlinkClick r:id="rId5"/>
          </p:cNvPr>
          <p:cNvSpPr txBox="1"/>
          <p:nvPr/>
        </p:nvSpPr>
        <p:spPr>
          <a:xfrm>
            <a:off x="0" y="4925734"/>
            <a:ext cx="9144000" cy="215444"/>
          </a:xfrm>
          <a:prstGeom prst="rect">
            <a:avLst/>
          </a:prstGeom>
          <a:noFill/>
        </p:spPr>
        <p:txBody>
          <a:bodyPr wrap="square" rtlCol="0">
            <a:spAutoFit/>
          </a:bodyPr>
          <a:lstStyle/>
          <a:p>
            <a:pPr algn="ctr"/>
            <a:r>
              <a:rPr lang="en-US" altLang="ko-KR" sz="800" dirty="0" smtClean="0">
                <a:solidFill>
                  <a:schemeClr val="bg1"/>
                </a:solidFill>
                <a:latin typeface="Arial" pitchFamily="34" charset="0"/>
                <a:cs typeface="Arial" pitchFamily="34" charset="0"/>
              </a:rPr>
              <a:t>ALLPPT.com _ Free PowerPoint Templates, Diagrams and Charts</a:t>
            </a:r>
            <a:endParaRPr lang="ko-KR" altLang="en-US" sz="800" dirty="0">
              <a:solidFill>
                <a:schemeClr val="bg1"/>
              </a:solidFill>
              <a:latin typeface="Arial" pitchFamily="34" charset="0"/>
              <a:cs typeface="Arial" pitchFamily="34" charset="0"/>
            </a:endParaRPr>
          </a:p>
        </p:txBody>
      </p:sp>
      <p:grpSp>
        <p:nvGrpSpPr>
          <p:cNvPr id="12" name="Group 11"/>
          <p:cNvGrpSpPr/>
          <p:nvPr/>
        </p:nvGrpSpPr>
        <p:grpSpPr>
          <a:xfrm>
            <a:off x="7884368" y="195486"/>
            <a:ext cx="1070107" cy="262987"/>
            <a:chOff x="3275856" y="1242391"/>
            <a:chExt cx="1656184" cy="407020"/>
          </a:xfrm>
        </p:grpSpPr>
        <p:sp>
          <p:nvSpPr>
            <p:cNvPr id="13" name="Rounded Rectangle 12"/>
            <p:cNvSpPr/>
            <p:nvPr/>
          </p:nvSpPr>
          <p:spPr>
            <a:xfrm>
              <a:off x="3275856" y="1242391"/>
              <a:ext cx="1656184" cy="407020"/>
            </a:xfrm>
            <a:prstGeom prst="roundRect">
              <a:avLst>
                <a:gd name="adj" fmla="val 50000"/>
              </a:avLst>
            </a:prstGeom>
            <a:solidFill>
              <a:schemeClr val="bg1"/>
            </a:solid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4" name="Picture 2" descr="E:\002-KIMS BUSINESS\007-01-ALLPPT.com\011-ALLPPT-LOGO\allppt-logo-e.png"/>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516120" y="1319622"/>
              <a:ext cx="1187245" cy="247343"/>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p:cNvSpPr txBox="1"/>
          <p:nvPr/>
        </p:nvSpPr>
        <p:spPr>
          <a:xfrm>
            <a:off x="-34652" y="3810347"/>
            <a:ext cx="9144000" cy="707886"/>
          </a:xfrm>
          <a:prstGeom prst="rect">
            <a:avLst/>
          </a:prstGeom>
          <a:noFill/>
        </p:spPr>
        <p:txBody>
          <a:bodyPr wrap="square">
            <a:spAutoFit/>
          </a:bodyPr>
          <a:lstStyle/>
          <a:p>
            <a:pPr algn="ctr" fontAlgn="auto">
              <a:spcBef>
                <a:spcPts val="0"/>
              </a:spcBef>
              <a:spcAft>
                <a:spcPts val="0"/>
              </a:spcAft>
              <a:defRPr/>
            </a:pPr>
            <a:r>
              <a:rPr kumimoji="0" lang="sr-Latn-RS" altLang="ko-KR" sz="2000" b="1" dirty="0" smtClean="0">
                <a:solidFill>
                  <a:schemeClr val="bg1"/>
                </a:solidFill>
                <a:latin typeface="Arial" pitchFamily="34" charset="0"/>
                <a:cs typeface="Arial" pitchFamily="34" charset="0"/>
              </a:rPr>
              <a:t>MANUELNO MIŠIĆNI TEST MIŠIĆA POKRETAČA NADLAKTA</a:t>
            </a:r>
          </a:p>
          <a:p>
            <a:pPr algn="ctr" fontAlgn="auto">
              <a:spcBef>
                <a:spcPts val="0"/>
              </a:spcBef>
              <a:spcAft>
                <a:spcPts val="0"/>
              </a:spcAft>
              <a:defRPr/>
            </a:pPr>
            <a:r>
              <a:rPr lang="sr-Latn-RS" altLang="ko-KR" sz="2000" b="1" dirty="0" smtClean="0">
                <a:solidFill>
                  <a:schemeClr val="bg1"/>
                </a:solidFill>
                <a:latin typeface="Arial" pitchFamily="34" charset="0"/>
                <a:cs typeface="Arial" pitchFamily="34" charset="0"/>
              </a:rPr>
              <a:t>- FLEKSORI </a:t>
            </a:r>
            <a:r>
              <a:rPr lang="sr-Latn-RS" altLang="ko-KR" sz="2000" b="1" dirty="0">
                <a:solidFill>
                  <a:schemeClr val="bg1"/>
                </a:solidFill>
                <a:latin typeface="Arial" pitchFamily="34" charset="0"/>
                <a:cs typeface="Arial" pitchFamily="34" charset="0"/>
              </a:rPr>
              <a:t> </a:t>
            </a:r>
            <a:r>
              <a:rPr lang="sr-Latn-RS" altLang="ko-KR" sz="2000" b="1" dirty="0" smtClean="0">
                <a:solidFill>
                  <a:schemeClr val="bg1"/>
                </a:solidFill>
                <a:latin typeface="Arial" pitchFamily="34" charset="0"/>
                <a:cs typeface="Arial" pitchFamily="34" charset="0"/>
              </a:rPr>
              <a:t>NADLAKTA</a:t>
            </a:r>
            <a:r>
              <a:rPr lang="sr-Latn-RS" altLang="ko-KR" sz="2000" b="1" dirty="0" smtClean="0">
                <a:solidFill>
                  <a:schemeClr val="bg1"/>
                </a:solidFill>
                <a:latin typeface="Arial" pitchFamily="34" charset="0"/>
                <a:cs typeface="Arial" pitchFamily="34" charset="0"/>
              </a:rPr>
              <a:t>  </a:t>
            </a:r>
            <a:r>
              <a:rPr lang="sr-Latn-RS" altLang="ko-KR" sz="2000" b="1" dirty="0" smtClean="0">
                <a:solidFill>
                  <a:schemeClr val="bg1"/>
                </a:solidFill>
                <a:latin typeface="Arial" pitchFamily="34" charset="0"/>
                <a:cs typeface="Arial" pitchFamily="34" charset="0"/>
              </a:rPr>
              <a:t>-    </a:t>
            </a:r>
            <a:endParaRPr kumimoji="0" lang="en-US" altLang="ko-KR" sz="2000" b="1" dirty="0">
              <a:solidFill>
                <a:schemeClr val="bg1"/>
              </a:solidFill>
              <a:latin typeface="Arial" pitchFamily="34" charset="0"/>
              <a:cs typeface="Arial" pitchFamily="34" charset="0"/>
            </a:endParaRPr>
          </a:p>
        </p:txBody>
      </p:sp>
      <p:sp>
        <p:nvSpPr>
          <p:cNvPr id="16" name="TextBox 1"/>
          <p:cNvSpPr txBox="1">
            <a:spLocks noChangeArrowheads="1"/>
          </p:cNvSpPr>
          <p:nvPr/>
        </p:nvSpPr>
        <p:spPr bwMode="auto">
          <a:xfrm>
            <a:off x="0" y="0"/>
            <a:ext cx="9144000" cy="584775"/>
          </a:xfrm>
          <a:prstGeom prst="rect">
            <a:avLst/>
          </a:prstGeom>
          <a:solidFill>
            <a:schemeClr val="tx2">
              <a:lumMod val="60000"/>
              <a:lumOff val="40000"/>
              <a:alpha val="38000"/>
            </a:schemeClr>
          </a:solidFill>
          <a:ln w="9525">
            <a:noFill/>
            <a:miter lim="800000"/>
            <a:headEnd/>
            <a:tailEnd/>
          </a:ln>
        </p:spPr>
        <p:txBody>
          <a:bodyPr wrap="square">
            <a:spAutoFit/>
          </a:bodyPr>
          <a:lstStyle/>
          <a:p>
            <a:pPr algn="ctr"/>
            <a:r>
              <a:rPr lang="sr-Latn-RS" altLang="ko-KR" sz="3200" b="1" dirty="0" smtClean="0">
                <a:solidFill>
                  <a:schemeClr val="bg1"/>
                </a:solidFill>
                <a:latin typeface="Arial" pitchFamily="34" charset="0"/>
                <a:ea typeface="맑은 고딕" pitchFamily="50" charset="-127"/>
                <a:cs typeface="Arial" pitchFamily="34" charset="0"/>
              </a:rPr>
              <a:t>KINEZIOLOGIJA</a:t>
            </a:r>
            <a:endParaRPr lang="en-US" altLang="ko-KR" sz="3200" b="1" dirty="0" smtClean="0">
              <a:solidFill>
                <a:schemeClr val="bg1"/>
              </a:solidFill>
              <a:latin typeface="Arial" pitchFamily="34" charset="0"/>
              <a:ea typeface="맑은 고딕" pitchFamily="50" charset="-127"/>
              <a:cs typeface="Arial" pitchFamily="34" charset="0"/>
            </a:endParaRPr>
          </a:p>
        </p:txBody>
      </p:sp>
      <p:sp>
        <p:nvSpPr>
          <p:cNvPr id="3" name="TextBox 2"/>
          <p:cNvSpPr txBox="1"/>
          <p:nvPr/>
        </p:nvSpPr>
        <p:spPr>
          <a:xfrm>
            <a:off x="35496" y="4459802"/>
            <a:ext cx="2286460" cy="369332"/>
          </a:xfrm>
          <a:prstGeom prst="rect">
            <a:avLst/>
          </a:prstGeom>
          <a:noFill/>
        </p:spPr>
        <p:txBody>
          <a:bodyPr wrap="none" rtlCol="0">
            <a:spAutoFit/>
          </a:bodyPr>
          <a:lstStyle/>
          <a:p>
            <a:r>
              <a:rPr lang="sr-Latn-RS" dirty="0" smtClean="0"/>
              <a:t>Profesor Saša </a:t>
            </a:r>
            <a:r>
              <a:rPr lang="sr-Latn-RS" dirty="0" smtClean="0"/>
              <a:t>Dodić</a:t>
            </a:r>
            <a:endParaRPr lang="sr-Latn-RS" dirty="0" smtClean="0"/>
          </a:p>
        </p:txBody>
      </p:sp>
      <p:pic>
        <p:nvPicPr>
          <p:cNvPr id="2" name="Kineziologija muzika.mp3">
            <a:hlinkClick r:id="" action="ppaction://media"/>
          </p:cNvPr>
          <p:cNvPicPr>
            <a:picLocks noChangeAspect="1"/>
          </p:cNvPicPr>
          <p:nvPr>
            <a:audioFile r:link="rId3"/>
            <p:extLst>
              <p:ext uri="{DAA4B4D4-6D71-4841-9C94-3DE7FCFB9230}">
                <p14:media xmlns:p14="http://schemas.microsoft.com/office/powerpoint/2010/main" r:embed="rId2">
                  <p14:fade out="10000"/>
                </p14:media>
              </p:ext>
            </p:extLst>
          </p:nvPr>
        </p:nvPicPr>
        <p:blipFill>
          <a:blip r:embed="rId8"/>
          <a:stretch>
            <a:fillRect/>
          </a:stretch>
        </p:blipFill>
        <p:spPr>
          <a:xfrm>
            <a:off x="8423165" y="4053573"/>
            <a:ext cx="464660" cy="464660"/>
          </a:xfrm>
          <a:prstGeom prst="rect">
            <a:avLst/>
          </a:prstGeom>
        </p:spPr>
      </p:pic>
    </p:spTree>
    <p:custDataLst>
      <p:tags r:id="rId1"/>
    </p:custDataLst>
    <p:extLst>
      <p:ext uri="{BB962C8B-B14F-4D97-AF65-F5344CB8AC3E}">
        <p14:creationId xmlns:p14="http://schemas.microsoft.com/office/powerpoint/2010/main" val="303447833"/>
      </p:ext>
    </p:extLst>
  </p:cSld>
  <p:clrMapOvr>
    <a:masterClrMapping/>
  </p:clrMapOvr>
  <mc:AlternateContent xmlns:mc="http://schemas.openxmlformats.org/markup-compatibility/2006">
    <mc:Choice xmlns:p14="http://schemas.microsoft.com/office/powerpoint/2010/main" Requires="p14">
      <p:transition spd="med" p14:dur="700" advTm="14423">
        <p:fade/>
      </p:transition>
    </mc:Choice>
    <mc:Fallback>
      <p:transition spd="med" advTm="1442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2" fill="hold" display="0">
                  <p:stCondLst>
                    <p:cond delay="indefinite"/>
                  </p:stCondLst>
                  <p:endCondLst>
                    <p:cond evt="onStopAudio" delay="0">
                      <p:tgtEl>
                        <p:sldTgt/>
                      </p:tgtEl>
                    </p:cond>
                  </p:endCondLst>
                </p:cTn>
                <p:tgtEl>
                  <p:spTgt spid="2"/>
                </p:tgtEl>
              </p:cMediaNode>
            </p:audio>
          </p:childTnLst>
        </p:cTn>
      </p:par>
    </p:tnLst>
    <p:bldLst>
      <p:bldP spid="15" grpId="0"/>
      <p:bldP spid="16" grpId="0" animBg="1"/>
      <p:bldP spid="3" grpId="0"/>
    </p:bldLst>
  </p:timing>
  <p:extLst>
    <p:ext uri="{E180D4A7-C9FB-4DFB-919C-405C955672EB}">
      <p14:showEvtLst xmlns:p14="http://schemas.microsoft.com/office/powerpoint/2010/main">
        <p14:playEvt time="0"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467544" y="1131590"/>
            <a:ext cx="8496944" cy="2995737"/>
          </a:xfrm>
          <a:noFill/>
          <a:ln>
            <a:noFill/>
          </a:ln>
        </p:spPr>
        <p:txBody>
          <a:bodyPr/>
          <a:lstStyle/>
          <a:p>
            <a:endParaRPr lang="en-US" altLang="ko-KR" b="1" dirty="0"/>
          </a:p>
          <a:p>
            <a:r>
              <a:rPr lang="sr-Latn-RS" altLang="ko-KR" dirty="0" smtClean="0"/>
              <a:t>MUSCULUS DELTOIDEUS pars CLAVICULARIS</a:t>
            </a:r>
          </a:p>
          <a:p>
            <a:r>
              <a:rPr lang="sr-Latn-RS" altLang="ko-KR" dirty="0" smtClean="0"/>
              <a:t>(Deltasti mišić sa snopom na ključnoj kosti)</a:t>
            </a:r>
          </a:p>
          <a:p>
            <a:endParaRPr lang="sr-Latn-RS" altLang="ko-KR" dirty="0" smtClean="0"/>
          </a:p>
          <a:p>
            <a:r>
              <a:rPr lang="sr-Latn-RS" altLang="ko-KR" sz="1800" b="1" dirty="0" smtClean="0"/>
              <a:t>FUNKCIJA</a:t>
            </a:r>
          </a:p>
          <a:p>
            <a:r>
              <a:rPr lang="sr-Latn-RS" altLang="ko-KR" sz="1200" dirty="0" smtClean="0"/>
              <a:t>Preko </a:t>
            </a:r>
            <a:r>
              <a:rPr lang="sr-Latn-RS" altLang="ko-KR" sz="1200" b="1" u="sng" dirty="0" smtClean="0"/>
              <a:t>distalnog pripoja </a:t>
            </a:r>
            <a:r>
              <a:rPr lang="sr-Latn-RS" altLang="ko-KR" sz="1200" dirty="0" smtClean="0"/>
              <a:t>na nadlaktu </a:t>
            </a:r>
          </a:p>
          <a:p>
            <a:r>
              <a:rPr lang="sr-Latn-RS" altLang="ko-KR" sz="1200" dirty="0" smtClean="0"/>
              <a:t>FLEKSIJA I ADDUKCIJA NADLAKTA PREMA GRUDNOM KOŠU</a:t>
            </a:r>
          </a:p>
          <a:p>
            <a:endParaRPr lang="sr-Latn-RS" altLang="ko-KR" sz="1200" dirty="0" smtClean="0"/>
          </a:p>
          <a:p>
            <a:r>
              <a:rPr lang="sr-Latn-RS" altLang="ko-KR" sz="1200" dirty="0" smtClean="0"/>
              <a:t>Preko </a:t>
            </a:r>
            <a:r>
              <a:rPr lang="sr-Latn-RS" altLang="ko-KR" sz="1200" b="1" u="sng" dirty="0" smtClean="0"/>
              <a:t>proksimalnog pripoja </a:t>
            </a:r>
            <a:r>
              <a:rPr lang="sr-Latn-RS" altLang="ko-KR" sz="1200" dirty="0" smtClean="0"/>
              <a:t>na ključnoj kosti </a:t>
            </a:r>
          </a:p>
          <a:p>
            <a:r>
              <a:rPr lang="sr-Latn-RS" altLang="ko-KR" sz="1200" dirty="0" smtClean="0"/>
              <a:t>ROTIRA TRUP PREMA NADLAKTU</a:t>
            </a:r>
          </a:p>
          <a:p>
            <a:endParaRPr lang="sr-Latn-RS" altLang="ko-KR" sz="1200" b="1" dirty="0"/>
          </a:p>
        </p:txBody>
      </p:sp>
      <p:sp>
        <p:nvSpPr>
          <p:cNvPr id="3" name="Title 2"/>
          <p:cNvSpPr>
            <a:spLocks noGrp="1"/>
          </p:cNvSpPr>
          <p:nvPr>
            <p:ph type="title"/>
          </p:nvPr>
        </p:nvSpPr>
        <p:spPr/>
        <p:txBody>
          <a:bodyPr/>
          <a:lstStyle/>
          <a:p>
            <a:r>
              <a:rPr lang="en-US" dirty="0" smtClean="0"/>
              <a:t> </a:t>
            </a:r>
            <a:endParaRPr lang="en-US" dirty="0"/>
          </a:p>
        </p:txBody>
      </p:sp>
      <p:sp>
        <p:nvSpPr>
          <p:cNvPr id="6" name="Content Placeholder 5"/>
          <p:cNvSpPr>
            <a:spLocks noGrp="1"/>
          </p:cNvSpPr>
          <p:nvPr>
            <p:ph idx="1"/>
          </p:nvPr>
        </p:nvSpPr>
        <p:spPr>
          <a:xfrm>
            <a:off x="395536" y="267494"/>
            <a:ext cx="8496944" cy="460648"/>
          </a:xfrm>
          <a:ln>
            <a:noFill/>
          </a:ln>
        </p:spPr>
        <p:txBody>
          <a:bodyPr/>
          <a:lstStyle/>
          <a:p>
            <a:r>
              <a:rPr lang="sr-Latn-R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MIŠIĆI </a:t>
            </a:r>
            <a:r>
              <a:rPr lang="sr-Latn-RS"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FLEKSORI</a:t>
            </a:r>
            <a:r>
              <a:rPr lang="sr-Latn-R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  MIŠIĆI KOJI PODIŽU NADLAKAT </a:t>
            </a:r>
            <a:r>
              <a:rPr lang="sr-Latn-RS"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NAVIŠE</a:t>
            </a:r>
            <a:endParaRPr lang="en-US"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 name="My Video.wmv">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5"/>
          <a:stretch>
            <a:fillRect/>
          </a:stretch>
        </p:blipFill>
        <p:spPr>
          <a:xfrm>
            <a:off x="5436095" y="987574"/>
            <a:ext cx="3648405" cy="3528392"/>
          </a:xfrm>
          <a:prstGeom prst="rect">
            <a:avLst/>
          </a:prstGeom>
          <a:ln>
            <a:noFill/>
          </a:ln>
        </p:spPr>
      </p:pic>
    </p:spTree>
    <p:custDataLst>
      <p:tags r:id="rId1"/>
    </p:custDataLst>
    <p:extLst>
      <p:ext uri="{BB962C8B-B14F-4D97-AF65-F5344CB8AC3E}">
        <p14:creationId xmlns:p14="http://schemas.microsoft.com/office/powerpoint/2010/main" val="1775559845"/>
      </p:ext>
    </p:extLst>
  </p:cSld>
  <p:clrMapOvr>
    <a:masterClrMapping/>
  </p:clrMapOvr>
  <p:transition spd="slow" advTm="19342">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fade">
                                      <p:cBhvr>
                                        <p:cTn id="12" dur="500"/>
                                        <p:tgtEl>
                                          <p:spTgt spid="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fade">
                                      <p:cBhvr>
                                        <p:cTn id="22" dur="500"/>
                                        <p:tgtEl>
                                          <p:spTgt spid="5">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animEffect transition="in" filter="fade">
                                      <p:cBhvr>
                                        <p:cTn id="27" dur="500"/>
                                        <p:tgtEl>
                                          <p:spTgt spid="5">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77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32" fill="hold" display="0">
                  <p:stCondLst>
                    <p:cond delay="indefinite"/>
                  </p:stCondLst>
                </p:cTn>
                <p:tgtEl>
                  <p:spTgt spid="2"/>
                </p:tgtEl>
              </p:cMediaNode>
            </p:video>
          </p:childTnLst>
        </p:cTn>
      </p:par>
    </p:tnLst>
  </p:timing>
  <p:extLst mod="1">
    <p:ext uri="{E180D4A7-C9FB-4DFB-919C-405C955672EB}">
      <p14:showEvtLst xmlns:p14="http://schemas.microsoft.com/office/powerpoint/2010/main">
        <p14:playEvt time="12574" objId="2"/>
        <p14:stopEvt time="19342" objId="2"/>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467544" y="1131590"/>
            <a:ext cx="8496944" cy="2995737"/>
          </a:xfrm>
          <a:noFill/>
          <a:ln>
            <a:noFill/>
          </a:ln>
        </p:spPr>
        <p:txBody>
          <a:bodyPr/>
          <a:lstStyle/>
          <a:p>
            <a:endParaRPr lang="en-US" altLang="ko-KR" b="1" dirty="0"/>
          </a:p>
          <a:p>
            <a:r>
              <a:rPr lang="sr-Latn-RS" altLang="ko-KR" dirty="0" smtClean="0"/>
              <a:t>MUSCULUS DELTOIDEUS pars CLAVICULARIS</a:t>
            </a:r>
          </a:p>
          <a:p>
            <a:r>
              <a:rPr lang="sr-Latn-RS" altLang="ko-KR" dirty="0" smtClean="0"/>
              <a:t>(Deltasti mišić sa snopom na ključnoj kosti)</a:t>
            </a:r>
          </a:p>
          <a:p>
            <a:endParaRPr lang="sr-Latn-RS" altLang="ko-KR" dirty="0" smtClean="0"/>
          </a:p>
          <a:p>
            <a:r>
              <a:rPr lang="sr-Latn-RS" altLang="ko-KR" sz="1800" b="1" dirty="0" smtClean="0"/>
              <a:t>SLABOST</a:t>
            </a:r>
          </a:p>
          <a:p>
            <a:r>
              <a:rPr lang="sr-Latn-RS" altLang="ko-KR" sz="1200" dirty="0" smtClean="0"/>
              <a:t>OSLABLJENO ILI ONEMOGUĆENO IZVOĐENJE</a:t>
            </a:r>
          </a:p>
          <a:p>
            <a:r>
              <a:rPr lang="sr-Latn-RS" altLang="ko-KR" sz="1200" b="1" dirty="0" smtClean="0"/>
              <a:t>FLEKSIJE</a:t>
            </a:r>
            <a:r>
              <a:rPr lang="sr-Latn-RS" altLang="ko-KR" sz="1200" dirty="0" smtClean="0"/>
              <a:t> I </a:t>
            </a:r>
            <a:r>
              <a:rPr lang="sr-Latn-RS" altLang="ko-KR" sz="1200" b="1" dirty="0" smtClean="0"/>
              <a:t>ADDUKCIJE NADLAKTA </a:t>
            </a:r>
            <a:r>
              <a:rPr lang="sr-Latn-RS" altLang="ko-KR" sz="1200" dirty="0" smtClean="0"/>
              <a:t>PREMA GRUDNOM KOŠU</a:t>
            </a:r>
          </a:p>
          <a:p>
            <a:endParaRPr lang="sr-Latn-RS" altLang="ko-KR" sz="1200" dirty="0" smtClean="0"/>
          </a:p>
          <a:p>
            <a:r>
              <a:rPr lang="sr-Latn-RS" altLang="ko-KR" sz="1800" b="1" dirty="0" smtClean="0"/>
              <a:t>KONTRAKTURA</a:t>
            </a:r>
          </a:p>
          <a:p>
            <a:r>
              <a:rPr lang="sr-Latn-RS" altLang="ko-KR" dirty="0" smtClean="0"/>
              <a:t>NADLAKAT SE NALAZI U FLEKSIJI I ADDUKCIJI I </a:t>
            </a:r>
            <a:r>
              <a:rPr lang="sr-Latn-RS" altLang="ko-KR" b="1" dirty="0" smtClean="0">
                <a:solidFill>
                  <a:srgbClr val="C00000"/>
                </a:solidFill>
              </a:rPr>
              <a:t>OTEŽANA JE  EKSTENZIJA I ABDUKCIJA !</a:t>
            </a:r>
          </a:p>
        </p:txBody>
      </p:sp>
      <p:sp>
        <p:nvSpPr>
          <p:cNvPr id="3" name="Title 2"/>
          <p:cNvSpPr>
            <a:spLocks noGrp="1"/>
          </p:cNvSpPr>
          <p:nvPr>
            <p:ph type="title"/>
          </p:nvPr>
        </p:nvSpPr>
        <p:spPr/>
        <p:txBody>
          <a:bodyPr/>
          <a:lstStyle/>
          <a:p>
            <a:r>
              <a:rPr lang="en-US" dirty="0" smtClean="0"/>
              <a:t> </a:t>
            </a:r>
            <a:endParaRPr lang="en-US" dirty="0"/>
          </a:p>
        </p:txBody>
      </p:sp>
      <p:sp>
        <p:nvSpPr>
          <p:cNvPr id="6" name="Content Placeholder 5"/>
          <p:cNvSpPr>
            <a:spLocks noGrp="1"/>
          </p:cNvSpPr>
          <p:nvPr>
            <p:ph idx="1"/>
          </p:nvPr>
        </p:nvSpPr>
        <p:spPr>
          <a:xfrm>
            <a:off x="395536" y="267494"/>
            <a:ext cx="8496944" cy="460648"/>
          </a:xfrm>
          <a:ln>
            <a:noFill/>
          </a:ln>
        </p:spPr>
        <p:txBody>
          <a:bodyPr/>
          <a:lstStyle/>
          <a:p>
            <a:r>
              <a:rPr lang="sr-Latn-R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MIŠIĆI </a:t>
            </a:r>
            <a:r>
              <a:rPr lang="sr-Latn-RS"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FLEKSORI</a:t>
            </a:r>
            <a:r>
              <a:rPr lang="sr-Latn-R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  MIŠIĆI KOJI PODIŽU NADLAKAT </a:t>
            </a:r>
            <a:r>
              <a:rPr lang="sr-Latn-RS"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NAVIŠE</a:t>
            </a:r>
            <a:endParaRPr lang="en-US"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ustDataLst>
      <p:tags r:id="rId1"/>
    </p:custDataLst>
    <p:extLst>
      <p:ext uri="{BB962C8B-B14F-4D97-AF65-F5344CB8AC3E}">
        <p14:creationId xmlns:p14="http://schemas.microsoft.com/office/powerpoint/2010/main" val="1865989369"/>
      </p:ext>
    </p:extLst>
  </p:cSld>
  <p:clrMapOvr>
    <a:masterClrMapping/>
  </p:clrMapOvr>
  <p:transition spd="slow" advTm="20757">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fade">
                                      <p:cBhvr>
                                        <p:cTn id="12" dur="500"/>
                                        <p:tgtEl>
                                          <p:spTgt spid="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fade">
                                      <p:cBhvr>
                                        <p:cTn id="22" dur="500"/>
                                        <p:tgtEl>
                                          <p:spTgt spid="5">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animEffect transition="in" filter="fade">
                                      <p:cBhvr>
                                        <p:cTn id="2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467544" y="1131590"/>
            <a:ext cx="8496944" cy="2995737"/>
          </a:xfrm>
          <a:noFill/>
          <a:ln>
            <a:noFill/>
          </a:ln>
        </p:spPr>
        <p:txBody>
          <a:bodyPr/>
          <a:lstStyle/>
          <a:p>
            <a:endParaRPr lang="en-US" altLang="ko-KR" b="1" dirty="0"/>
          </a:p>
          <a:p>
            <a:pPr algn="ctr"/>
            <a:r>
              <a:rPr lang="sr-Latn-RS" altLang="ko-KR" b="1" u="sng" dirty="0" smtClean="0"/>
              <a:t>OCENA 0</a:t>
            </a:r>
            <a:endParaRPr lang="sr-Latn-RS" altLang="ko-KR" dirty="0" smtClean="0"/>
          </a:p>
          <a:p>
            <a:r>
              <a:rPr lang="sr-Latn-RS" altLang="ko-KR" b="1" dirty="0" smtClean="0"/>
              <a:t>POČETNI POLOŽAJ:</a:t>
            </a:r>
            <a:r>
              <a:rPr lang="sr-Latn-RS" altLang="ko-KR" dirty="0" smtClean="0"/>
              <a:t> Pacijent se nalazi u ležećem položaju. Kičma je ispravljena.Ruka koju testiramo nalazi se u fleksiji i addukciji nadlakta sa savijenim laktom i šakom oslonjenom na suprotno rame.</a:t>
            </a:r>
          </a:p>
          <a:p>
            <a:r>
              <a:rPr lang="sr-Latn-RS" altLang="ko-KR" b="1" dirty="0" smtClean="0"/>
              <a:t>TEST : </a:t>
            </a:r>
            <a:r>
              <a:rPr lang="sr-Latn-RS" altLang="ko-KR" dirty="0" smtClean="0"/>
              <a:t>Pacijent pokušava da izvede pokret fleksije ovako postavljene ruke ali NEMA okom vidljive kontrakcije niti se palpatorno na mišićnim pripojima osećaju kontrakcije.</a:t>
            </a:r>
          </a:p>
          <a:p>
            <a:r>
              <a:rPr lang="sr-Latn-RS" altLang="ko-KR" dirty="0" smtClean="0"/>
              <a:t>Palpira se mišić na pripoju spoljne trećine prednje strane klavikule.</a:t>
            </a:r>
          </a:p>
        </p:txBody>
      </p:sp>
      <p:sp>
        <p:nvSpPr>
          <p:cNvPr id="3" name="Title 2"/>
          <p:cNvSpPr>
            <a:spLocks noGrp="1"/>
          </p:cNvSpPr>
          <p:nvPr>
            <p:ph type="title"/>
          </p:nvPr>
        </p:nvSpPr>
        <p:spPr/>
        <p:txBody>
          <a:bodyPr/>
          <a:lstStyle/>
          <a:p>
            <a:r>
              <a:rPr lang="en-US" dirty="0" smtClean="0"/>
              <a:t> </a:t>
            </a:r>
            <a:endParaRPr lang="en-US" dirty="0"/>
          </a:p>
        </p:txBody>
      </p:sp>
      <p:sp>
        <p:nvSpPr>
          <p:cNvPr id="6" name="Content Placeholder 5"/>
          <p:cNvSpPr>
            <a:spLocks noGrp="1"/>
          </p:cNvSpPr>
          <p:nvPr>
            <p:ph idx="1"/>
          </p:nvPr>
        </p:nvSpPr>
        <p:spPr>
          <a:xfrm>
            <a:off x="395536" y="267494"/>
            <a:ext cx="8496944" cy="460648"/>
          </a:xfrm>
          <a:ln>
            <a:noFill/>
          </a:ln>
        </p:spPr>
        <p:txBody>
          <a:bodyPr/>
          <a:lstStyle/>
          <a:p>
            <a:pPr algn="ctr"/>
            <a:r>
              <a:rPr lang="sr-Latn-R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MANUELNO MIŠIĆNI TEST MIŠIĆA </a:t>
            </a:r>
          </a:p>
          <a:p>
            <a:pPr algn="ctr"/>
            <a:r>
              <a:rPr lang="sr-Latn-R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m.deltoideus pars clavicularis</a:t>
            </a:r>
            <a:endParaRPr lang="en-US"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6246"/>
          <a:stretch/>
        </p:blipFill>
        <p:spPr>
          <a:xfrm>
            <a:off x="3275856" y="3122316"/>
            <a:ext cx="3323748" cy="1825698"/>
          </a:xfrm>
          <a:prstGeom prst="rect">
            <a:avLst/>
          </a:prstGeom>
        </p:spPr>
      </p:pic>
    </p:spTree>
    <p:custDataLst>
      <p:tags r:id="rId1"/>
    </p:custDataLst>
    <p:extLst>
      <p:ext uri="{BB962C8B-B14F-4D97-AF65-F5344CB8AC3E}">
        <p14:creationId xmlns:p14="http://schemas.microsoft.com/office/powerpoint/2010/main" val="746359149"/>
      </p:ext>
    </p:extLst>
  </p:cSld>
  <p:clrMapOvr>
    <a:masterClrMapping/>
  </p:clrMapOvr>
  <p:transition spd="slow" advTm="30884">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500"/>
                                        <p:tgtEl>
                                          <p:spTgt spid="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467544" y="1131590"/>
            <a:ext cx="8496944" cy="2995737"/>
          </a:xfrm>
          <a:noFill/>
          <a:ln>
            <a:noFill/>
          </a:ln>
        </p:spPr>
        <p:txBody>
          <a:bodyPr/>
          <a:lstStyle/>
          <a:p>
            <a:endParaRPr lang="en-US" altLang="ko-KR" b="1" dirty="0"/>
          </a:p>
          <a:p>
            <a:pPr algn="ctr"/>
            <a:r>
              <a:rPr lang="sr-Latn-RS" altLang="ko-KR" b="1" u="sng" dirty="0" smtClean="0"/>
              <a:t>OCENA 1</a:t>
            </a:r>
            <a:endParaRPr lang="sr-Latn-RS" altLang="ko-KR" dirty="0" smtClean="0"/>
          </a:p>
          <a:p>
            <a:r>
              <a:rPr lang="sr-Latn-RS" altLang="ko-KR" b="1" dirty="0" smtClean="0"/>
              <a:t>POČETNI POLOŽAJ:</a:t>
            </a:r>
            <a:r>
              <a:rPr lang="sr-Latn-RS" altLang="ko-KR" dirty="0" smtClean="0"/>
              <a:t> Pacijent se nalazi u ležećem položaju. Kičma je ispravljena.Ruka koju testiramo nalazi se u fleksiji i addukciji nadlakta sa savijenim laktom i šakom oslonjenom na suprotno rame.</a:t>
            </a:r>
          </a:p>
          <a:p>
            <a:r>
              <a:rPr lang="sr-Latn-RS" altLang="ko-KR" b="1" dirty="0" smtClean="0"/>
              <a:t>TEST: </a:t>
            </a:r>
            <a:r>
              <a:rPr lang="sr-Latn-RS" altLang="ko-KR" dirty="0" smtClean="0"/>
              <a:t>Pacijent pokušava da izvede pokret fleksije ovako postavljene ruke.</a:t>
            </a:r>
            <a:r>
              <a:rPr lang="sr-Latn-RS" altLang="ko-KR" b="1" u="sng" dirty="0" smtClean="0"/>
              <a:t>POSTOJI</a:t>
            </a:r>
            <a:r>
              <a:rPr lang="sr-Latn-RS" altLang="ko-KR" dirty="0" smtClean="0"/>
              <a:t> okom vidljiva kontrakcija i palpatorno se na mišićnim pripojima osećaju kontrakcije. Ali pacijent nema snage da podigne ruku naviše uopšte.</a:t>
            </a:r>
          </a:p>
          <a:p>
            <a:r>
              <a:rPr lang="sr-Latn-RS" altLang="ko-KR" dirty="0" smtClean="0"/>
              <a:t>Palpira se mišić na pripoju spoljne trećine prednje strane klavikule.</a:t>
            </a:r>
          </a:p>
        </p:txBody>
      </p:sp>
      <p:sp>
        <p:nvSpPr>
          <p:cNvPr id="3" name="Title 2"/>
          <p:cNvSpPr>
            <a:spLocks noGrp="1"/>
          </p:cNvSpPr>
          <p:nvPr>
            <p:ph type="title"/>
          </p:nvPr>
        </p:nvSpPr>
        <p:spPr/>
        <p:txBody>
          <a:bodyPr/>
          <a:lstStyle/>
          <a:p>
            <a:r>
              <a:rPr lang="en-US" dirty="0" smtClean="0"/>
              <a:t> </a:t>
            </a:r>
            <a:endParaRPr lang="en-US" dirty="0"/>
          </a:p>
        </p:txBody>
      </p:sp>
      <p:sp>
        <p:nvSpPr>
          <p:cNvPr id="6" name="Content Placeholder 5"/>
          <p:cNvSpPr>
            <a:spLocks noGrp="1"/>
          </p:cNvSpPr>
          <p:nvPr>
            <p:ph idx="1"/>
          </p:nvPr>
        </p:nvSpPr>
        <p:spPr>
          <a:xfrm>
            <a:off x="395536" y="267494"/>
            <a:ext cx="8496944" cy="460648"/>
          </a:xfrm>
          <a:ln>
            <a:noFill/>
          </a:ln>
        </p:spPr>
        <p:txBody>
          <a:bodyPr/>
          <a:lstStyle/>
          <a:p>
            <a:pPr algn="ctr"/>
            <a:r>
              <a:rPr lang="sr-Latn-R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MANUELNO MIŠIĆNI TEST MIŠIĆA </a:t>
            </a:r>
          </a:p>
          <a:p>
            <a:pPr algn="ctr"/>
            <a:r>
              <a:rPr lang="sr-Latn-R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m.deltoideus pars clavicularis</a:t>
            </a:r>
            <a:endParaRPr lang="en-US"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16246"/>
          <a:stretch/>
        </p:blipFill>
        <p:spPr>
          <a:xfrm>
            <a:off x="3059832" y="3317802"/>
            <a:ext cx="3323748" cy="1825698"/>
          </a:xfrm>
          <a:prstGeom prst="rect">
            <a:avLst/>
          </a:prstGeom>
        </p:spPr>
      </p:pic>
    </p:spTree>
    <p:custDataLst>
      <p:tags r:id="rId1"/>
    </p:custDataLst>
    <p:extLst>
      <p:ext uri="{BB962C8B-B14F-4D97-AF65-F5344CB8AC3E}">
        <p14:creationId xmlns:p14="http://schemas.microsoft.com/office/powerpoint/2010/main" val="3377988640"/>
      </p:ext>
    </p:extLst>
  </p:cSld>
  <p:clrMapOvr>
    <a:masterClrMapping/>
  </p:clrMapOvr>
  <p:transition spd="slow" advTm="27723">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467544" y="1131590"/>
            <a:ext cx="8496944" cy="2995737"/>
          </a:xfrm>
          <a:noFill/>
          <a:ln>
            <a:noFill/>
          </a:ln>
        </p:spPr>
        <p:txBody>
          <a:bodyPr/>
          <a:lstStyle/>
          <a:p>
            <a:endParaRPr lang="en-US" altLang="ko-KR" b="1" dirty="0"/>
          </a:p>
          <a:p>
            <a:pPr algn="ctr"/>
            <a:r>
              <a:rPr lang="sr-Latn-RS" altLang="ko-KR" b="1" u="sng" dirty="0" smtClean="0"/>
              <a:t>OCENA 2</a:t>
            </a:r>
            <a:endParaRPr lang="sr-Latn-RS" altLang="ko-KR" dirty="0" smtClean="0"/>
          </a:p>
          <a:p>
            <a:r>
              <a:rPr lang="sr-Latn-RS" altLang="ko-KR" b="1" dirty="0" smtClean="0"/>
              <a:t>POČETNI POLOŽAJ:</a:t>
            </a:r>
            <a:r>
              <a:rPr lang="sr-Latn-RS" altLang="ko-KR" dirty="0" smtClean="0"/>
              <a:t> Pacijent se nalazi u bočnom ležećem položaju na suprotnu stranu od ruke koja izvodi pokret. Ako se testira desna strana,pacijent leži na levom boku,sa rukama pored tela.Ruka koju testiramo nalazi se opružena pored tela,ispod nje se postavlja </a:t>
            </a:r>
            <a:r>
              <a:rPr lang="sr-Latn-RS" altLang="ko-KR" b="1" dirty="0" smtClean="0"/>
              <a:t>horizontalna podloga.</a:t>
            </a:r>
          </a:p>
          <a:p>
            <a:r>
              <a:rPr lang="sr-Latn-RS" altLang="ko-KR" b="1" dirty="0" smtClean="0"/>
              <a:t>TEST: </a:t>
            </a:r>
            <a:r>
              <a:rPr lang="sr-Latn-RS" altLang="ko-KR" dirty="0" smtClean="0"/>
              <a:t>Pacijent pokušava da izvede pokret fleksije ovako postavljene ruke klizeći po horizontalnoj podlozi naviše.</a:t>
            </a:r>
          </a:p>
          <a:p>
            <a:endParaRPr lang="sr-Latn-RS" altLang="ko-KR" dirty="0" smtClean="0"/>
          </a:p>
        </p:txBody>
      </p:sp>
      <p:sp>
        <p:nvSpPr>
          <p:cNvPr id="3" name="Title 2"/>
          <p:cNvSpPr>
            <a:spLocks noGrp="1"/>
          </p:cNvSpPr>
          <p:nvPr>
            <p:ph type="title"/>
          </p:nvPr>
        </p:nvSpPr>
        <p:spPr/>
        <p:txBody>
          <a:bodyPr/>
          <a:lstStyle/>
          <a:p>
            <a:r>
              <a:rPr lang="en-US" dirty="0" smtClean="0"/>
              <a:t> </a:t>
            </a:r>
            <a:endParaRPr lang="en-US" dirty="0"/>
          </a:p>
        </p:txBody>
      </p:sp>
      <p:sp>
        <p:nvSpPr>
          <p:cNvPr id="6" name="Content Placeholder 5"/>
          <p:cNvSpPr>
            <a:spLocks noGrp="1"/>
          </p:cNvSpPr>
          <p:nvPr>
            <p:ph idx="1"/>
          </p:nvPr>
        </p:nvSpPr>
        <p:spPr>
          <a:xfrm>
            <a:off x="395536" y="267494"/>
            <a:ext cx="8496944" cy="460648"/>
          </a:xfrm>
          <a:ln>
            <a:noFill/>
          </a:ln>
        </p:spPr>
        <p:txBody>
          <a:bodyPr/>
          <a:lstStyle/>
          <a:p>
            <a:pPr algn="ctr"/>
            <a:r>
              <a:rPr lang="sr-Latn-R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MANUELNO MIŠIĆNI TEST MIŠIĆA </a:t>
            </a:r>
          </a:p>
          <a:p>
            <a:pPr algn="ctr"/>
            <a:r>
              <a:rPr lang="sr-Latn-R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m.deltoideus pars clavicularis</a:t>
            </a:r>
            <a:endParaRPr lang="en-US"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3128" b="11220"/>
          <a:stretch/>
        </p:blipFill>
        <p:spPr>
          <a:xfrm>
            <a:off x="3131840" y="2749674"/>
            <a:ext cx="3208759" cy="2065784"/>
          </a:xfrm>
          <a:prstGeom prst="rect">
            <a:avLst/>
          </a:prstGeom>
        </p:spPr>
      </p:pic>
    </p:spTree>
    <p:custDataLst>
      <p:tags r:id="rId1"/>
    </p:custDataLst>
    <p:extLst>
      <p:ext uri="{BB962C8B-B14F-4D97-AF65-F5344CB8AC3E}">
        <p14:creationId xmlns:p14="http://schemas.microsoft.com/office/powerpoint/2010/main" val="1732497999"/>
      </p:ext>
    </p:extLst>
  </p:cSld>
  <p:clrMapOvr>
    <a:masterClrMapping/>
  </p:clrMapOvr>
  <p:transition spd="slow" advTm="25733">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467544" y="1131590"/>
            <a:ext cx="8496944" cy="2995737"/>
          </a:xfrm>
          <a:noFill/>
          <a:ln>
            <a:noFill/>
          </a:ln>
        </p:spPr>
        <p:txBody>
          <a:bodyPr/>
          <a:lstStyle/>
          <a:p>
            <a:endParaRPr lang="en-US" altLang="ko-KR" b="1" dirty="0"/>
          </a:p>
          <a:p>
            <a:pPr algn="ctr"/>
            <a:r>
              <a:rPr lang="sr-Latn-RS" altLang="ko-KR" b="1" u="sng" dirty="0" smtClean="0"/>
              <a:t>OCENA 3</a:t>
            </a:r>
            <a:endParaRPr lang="sr-Latn-RS" altLang="ko-KR" dirty="0" smtClean="0"/>
          </a:p>
          <a:p>
            <a:r>
              <a:rPr lang="sr-Latn-RS" altLang="ko-KR" b="1" dirty="0" smtClean="0"/>
              <a:t>POČETNI POLOŽAJ:</a:t>
            </a:r>
            <a:r>
              <a:rPr lang="sr-Latn-RS" altLang="ko-KR" dirty="0" smtClean="0"/>
              <a:t> Pacijent se nalazi u ležećem položaju. Kičma je ispravljena.Ruka koju testiramo nalazi se u fleksiji i addukciji nadlakta sa savijenim laktom i šakom oslonjenom na suprotno rame.</a:t>
            </a:r>
          </a:p>
          <a:p>
            <a:r>
              <a:rPr lang="sr-Latn-RS" altLang="ko-KR" b="1" dirty="0" smtClean="0"/>
              <a:t>TEST :  </a:t>
            </a:r>
            <a:r>
              <a:rPr lang="sr-Latn-RS" altLang="ko-KR" dirty="0" smtClean="0"/>
              <a:t>Pacijent pokušava da izvede pokret fleksije ovako postavljene ruke savladavajući OTPOR SILE ZEMLJINE TEŽE izvodeći pun obim fleksije i addukcije.</a:t>
            </a:r>
          </a:p>
        </p:txBody>
      </p:sp>
      <p:sp>
        <p:nvSpPr>
          <p:cNvPr id="3" name="Title 2"/>
          <p:cNvSpPr>
            <a:spLocks noGrp="1"/>
          </p:cNvSpPr>
          <p:nvPr>
            <p:ph type="title"/>
          </p:nvPr>
        </p:nvSpPr>
        <p:spPr/>
        <p:txBody>
          <a:bodyPr/>
          <a:lstStyle/>
          <a:p>
            <a:r>
              <a:rPr lang="en-US" dirty="0" smtClean="0"/>
              <a:t> </a:t>
            </a:r>
            <a:endParaRPr lang="en-US" dirty="0"/>
          </a:p>
        </p:txBody>
      </p:sp>
      <p:sp>
        <p:nvSpPr>
          <p:cNvPr id="6" name="Content Placeholder 5"/>
          <p:cNvSpPr>
            <a:spLocks noGrp="1"/>
          </p:cNvSpPr>
          <p:nvPr>
            <p:ph idx="1"/>
          </p:nvPr>
        </p:nvSpPr>
        <p:spPr>
          <a:xfrm>
            <a:off x="395536" y="267494"/>
            <a:ext cx="8496944" cy="460648"/>
          </a:xfrm>
          <a:ln>
            <a:noFill/>
          </a:ln>
        </p:spPr>
        <p:txBody>
          <a:bodyPr/>
          <a:lstStyle/>
          <a:p>
            <a:pPr algn="ctr"/>
            <a:r>
              <a:rPr lang="sr-Latn-R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MANUELNO MIŠIĆNI TEST MIŠIĆA </a:t>
            </a:r>
          </a:p>
          <a:p>
            <a:pPr algn="ctr"/>
            <a:r>
              <a:rPr lang="sr-Latn-R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m.deltoideus pars clavicularis</a:t>
            </a:r>
            <a:endParaRPr lang="en-US"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16246"/>
          <a:stretch/>
        </p:blipFill>
        <p:spPr>
          <a:xfrm>
            <a:off x="3275856" y="3122316"/>
            <a:ext cx="3323748" cy="1825698"/>
          </a:xfrm>
          <a:prstGeom prst="rect">
            <a:avLst/>
          </a:prstGeom>
        </p:spPr>
      </p:pic>
    </p:spTree>
    <p:custDataLst>
      <p:tags r:id="rId1"/>
    </p:custDataLst>
    <p:extLst>
      <p:ext uri="{BB962C8B-B14F-4D97-AF65-F5344CB8AC3E}">
        <p14:creationId xmlns:p14="http://schemas.microsoft.com/office/powerpoint/2010/main" val="1577304595"/>
      </p:ext>
    </p:extLst>
  </p:cSld>
  <p:clrMapOvr>
    <a:masterClrMapping/>
  </p:clrMapOvr>
  <p:transition spd="slow" advTm="20723">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467544" y="1131590"/>
            <a:ext cx="8496944" cy="2995737"/>
          </a:xfrm>
          <a:noFill/>
          <a:ln>
            <a:noFill/>
          </a:ln>
        </p:spPr>
        <p:txBody>
          <a:bodyPr/>
          <a:lstStyle/>
          <a:p>
            <a:endParaRPr lang="en-US" altLang="ko-KR" b="1" dirty="0"/>
          </a:p>
          <a:p>
            <a:pPr algn="ctr"/>
            <a:r>
              <a:rPr lang="sr-Latn-RS" altLang="ko-KR" b="1" u="sng" dirty="0" smtClean="0"/>
              <a:t>OCENA 4</a:t>
            </a:r>
            <a:endParaRPr lang="sr-Latn-RS" altLang="ko-KR" dirty="0" smtClean="0"/>
          </a:p>
          <a:p>
            <a:r>
              <a:rPr lang="sr-Latn-RS" altLang="ko-KR" b="1" dirty="0" smtClean="0"/>
              <a:t>POČETNI POLOŽAJ:</a:t>
            </a:r>
            <a:r>
              <a:rPr lang="sr-Latn-RS" altLang="ko-KR" dirty="0" smtClean="0"/>
              <a:t> Pacijent se nalazi u ležećem položaju. Kičma je ispravljena.Ruka koju testiramo nalazi se u fleksiji i addukciji nadlakta sa savijenim laktom i šakom oslonjenom na suprotno rame.</a:t>
            </a:r>
          </a:p>
          <a:p>
            <a:r>
              <a:rPr lang="sr-Latn-RS" altLang="ko-KR" b="1" dirty="0" smtClean="0"/>
              <a:t>TEST :  </a:t>
            </a:r>
            <a:r>
              <a:rPr lang="sr-Latn-RS" altLang="ko-KR" dirty="0" smtClean="0"/>
              <a:t>Pacijent pokušava da izvede pokret fleksije ovako postavljene ruke savladavajući OTPOR SILE ZEMLJINE TEŽE  i UMEREN OTPOR koji daje fizioterapeut u suprotnom smeru , izvodeći pun obim fleksije i addukcije.</a:t>
            </a:r>
          </a:p>
        </p:txBody>
      </p:sp>
      <p:sp>
        <p:nvSpPr>
          <p:cNvPr id="3" name="Title 2"/>
          <p:cNvSpPr>
            <a:spLocks noGrp="1"/>
          </p:cNvSpPr>
          <p:nvPr>
            <p:ph type="title"/>
          </p:nvPr>
        </p:nvSpPr>
        <p:spPr/>
        <p:txBody>
          <a:bodyPr/>
          <a:lstStyle/>
          <a:p>
            <a:r>
              <a:rPr lang="en-US" dirty="0" smtClean="0"/>
              <a:t> </a:t>
            </a:r>
            <a:endParaRPr lang="en-US" dirty="0"/>
          </a:p>
        </p:txBody>
      </p:sp>
      <p:sp>
        <p:nvSpPr>
          <p:cNvPr id="6" name="Content Placeholder 5"/>
          <p:cNvSpPr>
            <a:spLocks noGrp="1"/>
          </p:cNvSpPr>
          <p:nvPr>
            <p:ph idx="1"/>
          </p:nvPr>
        </p:nvSpPr>
        <p:spPr>
          <a:xfrm>
            <a:off x="395536" y="267494"/>
            <a:ext cx="8496944" cy="460648"/>
          </a:xfrm>
          <a:ln>
            <a:noFill/>
          </a:ln>
        </p:spPr>
        <p:txBody>
          <a:bodyPr/>
          <a:lstStyle/>
          <a:p>
            <a:pPr algn="ctr"/>
            <a:r>
              <a:rPr lang="sr-Latn-R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MANUELNO MIŠIĆNI TEST MIŠIĆA </a:t>
            </a:r>
          </a:p>
          <a:p>
            <a:pPr algn="ctr"/>
            <a:r>
              <a:rPr lang="sr-Latn-R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m.deltoideus pars clavicularis</a:t>
            </a:r>
            <a:endParaRPr lang="en-US"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0630"/>
          <a:stretch/>
        </p:blipFill>
        <p:spPr>
          <a:xfrm>
            <a:off x="3419872" y="2859782"/>
            <a:ext cx="3312368" cy="2088232"/>
          </a:xfrm>
          <a:prstGeom prst="rect">
            <a:avLst/>
          </a:prstGeom>
        </p:spPr>
      </p:pic>
    </p:spTree>
    <p:custDataLst>
      <p:tags r:id="rId1"/>
    </p:custDataLst>
    <p:extLst>
      <p:ext uri="{BB962C8B-B14F-4D97-AF65-F5344CB8AC3E}">
        <p14:creationId xmlns:p14="http://schemas.microsoft.com/office/powerpoint/2010/main" val="1058642523"/>
      </p:ext>
    </p:extLst>
  </p:cSld>
  <p:clrMapOvr>
    <a:masterClrMapping/>
  </p:clrMapOvr>
  <p:transition spd="slow" advTm="19954">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467544" y="1131590"/>
            <a:ext cx="8496944" cy="2995737"/>
          </a:xfrm>
          <a:noFill/>
          <a:ln>
            <a:noFill/>
          </a:ln>
        </p:spPr>
        <p:txBody>
          <a:bodyPr/>
          <a:lstStyle/>
          <a:p>
            <a:endParaRPr lang="en-US" altLang="ko-KR" b="1" dirty="0"/>
          </a:p>
          <a:p>
            <a:pPr algn="ctr"/>
            <a:r>
              <a:rPr lang="sr-Latn-RS" altLang="ko-KR" b="1" u="sng" dirty="0" smtClean="0"/>
              <a:t>OCENA 5</a:t>
            </a:r>
            <a:endParaRPr lang="sr-Latn-RS" altLang="ko-KR" dirty="0" smtClean="0"/>
          </a:p>
          <a:p>
            <a:r>
              <a:rPr lang="sr-Latn-RS" altLang="ko-KR" b="1" dirty="0" smtClean="0"/>
              <a:t>POČETNI POLOŽAJ:</a:t>
            </a:r>
            <a:r>
              <a:rPr lang="sr-Latn-RS" altLang="ko-KR" dirty="0" smtClean="0"/>
              <a:t> Pacijent se nalazi u ležećem položaju. Kičma je ispravljena.Ruka koju testiramo nalazi se u fleksiji i addukciji nadlakta sa savijenim laktom i šakom oslonjenom na suprotno rame.</a:t>
            </a:r>
          </a:p>
          <a:p>
            <a:r>
              <a:rPr lang="sr-Latn-RS" altLang="ko-KR" b="1" dirty="0" smtClean="0"/>
              <a:t>TEST :  </a:t>
            </a:r>
            <a:r>
              <a:rPr lang="sr-Latn-RS" altLang="ko-KR" dirty="0" smtClean="0"/>
              <a:t>Pacijent pokušava da izvede pokret fleksije ovako postavljene ruke savladavajući OTPOR SILE ZEMLJINE TEŽE  i JAČI OTPOR koji daje fizioterapeut u suprotnom smeru , izvodeći pun obim fleksije i addukcije.</a:t>
            </a:r>
          </a:p>
        </p:txBody>
      </p:sp>
      <p:sp>
        <p:nvSpPr>
          <p:cNvPr id="3" name="Title 2"/>
          <p:cNvSpPr>
            <a:spLocks noGrp="1"/>
          </p:cNvSpPr>
          <p:nvPr>
            <p:ph type="title"/>
          </p:nvPr>
        </p:nvSpPr>
        <p:spPr/>
        <p:txBody>
          <a:bodyPr/>
          <a:lstStyle/>
          <a:p>
            <a:r>
              <a:rPr lang="en-US" dirty="0" smtClean="0"/>
              <a:t> </a:t>
            </a:r>
            <a:endParaRPr lang="en-US" dirty="0"/>
          </a:p>
        </p:txBody>
      </p:sp>
      <p:sp>
        <p:nvSpPr>
          <p:cNvPr id="6" name="Content Placeholder 5"/>
          <p:cNvSpPr>
            <a:spLocks noGrp="1"/>
          </p:cNvSpPr>
          <p:nvPr>
            <p:ph idx="1"/>
          </p:nvPr>
        </p:nvSpPr>
        <p:spPr>
          <a:xfrm>
            <a:off x="395536" y="267494"/>
            <a:ext cx="8496944" cy="460648"/>
          </a:xfrm>
          <a:ln>
            <a:noFill/>
          </a:ln>
        </p:spPr>
        <p:txBody>
          <a:bodyPr/>
          <a:lstStyle/>
          <a:p>
            <a:pPr algn="ctr"/>
            <a:r>
              <a:rPr lang="sr-Latn-R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MANUELNO MIŠIĆNI TEST MIŠIĆA </a:t>
            </a:r>
          </a:p>
          <a:p>
            <a:pPr algn="ctr"/>
            <a:r>
              <a:rPr lang="sr-Latn-R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m.deltoideus pars clavicularis</a:t>
            </a:r>
            <a:endParaRPr lang="en-US"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10630"/>
          <a:stretch/>
        </p:blipFill>
        <p:spPr>
          <a:xfrm>
            <a:off x="3419872" y="2955962"/>
            <a:ext cx="3312368" cy="2088232"/>
          </a:xfrm>
          <a:prstGeom prst="rect">
            <a:avLst/>
          </a:prstGeom>
        </p:spPr>
      </p:pic>
    </p:spTree>
    <p:custDataLst>
      <p:tags r:id="rId1"/>
    </p:custDataLst>
    <p:extLst>
      <p:ext uri="{BB962C8B-B14F-4D97-AF65-F5344CB8AC3E}">
        <p14:creationId xmlns:p14="http://schemas.microsoft.com/office/powerpoint/2010/main" val="1826224281"/>
      </p:ext>
    </p:extLst>
  </p:cSld>
  <p:clrMapOvr>
    <a:masterClrMapping/>
  </p:clrMapOvr>
  <p:transition spd="slow" advTm="16783">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sr-Latn-RS" altLang="ko-KR" sz="2400" dirty="0" smtClean="0"/>
              <a:t>DA OBNOVIMO ZAJEDNO...</a:t>
            </a:r>
            <a:endParaRPr lang="ko-KR" altLang="en-US" sz="2400" dirty="0"/>
          </a:p>
        </p:txBody>
      </p:sp>
      <p:sp>
        <p:nvSpPr>
          <p:cNvPr id="2" name="Content Placeholder 1"/>
          <p:cNvSpPr>
            <a:spLocks noGrp="1"/>
          </p:cNvSpPr>
          <p:nvPr>
            <p:ph idx="1"/>
          </p:nvPr>
        </p:nvSpPr>
        <p:spPr>
          <a:xfrm>
            <a:off x="1547664" y="987574"/>
            <a:ext cx="7596336" cy="1728192"/>
          </a:xfrm>
        </p:spPr>
        <p:txBody>
          <a:bodyPr/>
          <a:lstStyle/>
          <a:p>
            <a:pPr lvl="0" algn="ctr"/>
            <a:r>
              <a:rPr lang="sr-Latn-RS" b="1" dirty="0" smtClean="0"/>
              <a:t>1. PITANJE:</a:t>
            </a:r>
          </a:p>
          <a:p>
            <a:pPr lvl="0" algn="ctr"/>
            <a:r>
              <a:rPr lang="sr-Latn-RS" b="1" dirty="0" smtClean="0"/>
              <a:t>  Šta podrazumeva pojam </a:t>
            </a:r>
            <a:r>
              <a:rPr lang="sr-Latn-RS" b="1" dirty="0" smtClean="0">
                <a:solidFill>
                  <a:schemeClr val="tx2">
                    <a:lumMod val="60000"/>
                    <a:lumOff val="40000"/>
                  </a:schemeClr>
                </a:solidFill>
              </a:rPr>
              <a:t>„FLEKSIJA“ </a:t>
            </a:r>
            <a:r>
              <a:rPr lang="sr-Latn-RS" b="1" dirty="0" smtClean="0"/>
              <a:t>nadlakta ?</a:t>
            </a:r>
          </a:p>
          <a:p>
            <a:pPr lvl="0"/>
            <a:endParaRPr lang="en-US" b="1" dirty="0"/>
          </a:p>
        </p:txBody>
      </p:sp>
      <p:sp>
        <p:nvSpPr>
          <p:cNvPr id="4" name="Content Placeholder 3"/>
          <p:cNvSpPr>
            <a:spLocks noGrp="1"/>
          </p:cNvSpPr>
          <p:nvPr>
            <p:ph idx="10"/>
          </p:nvPr>
        </p:nvSpPr>
        <p:spPr>
          <a:xfrm>
            <a:off x="1331640" y="2211710"/>
            <a:ext cx="7812360" cy="2448272"/>
          </a:xfrm>
        </p:spPr>
        <p:txBody>
          <a:bodyPr/>
          <a:lstStyle/>
          <a:p>
            <a:r>
              <a:rPr lang="sr-Latn-RS" sz="4000" dirty="0"/>
              <a:t> </a:t>
            </a:r>
            <a:r>
              <a:rPr lang="sr-Latn-RS" sz="4000" dirty="0" smtClean="0"/>
              <a:t>                   </a:t>
            </a:r>
            <a:r>
              <a:rPr lang="sr-Latn-RS" sz="2000" b="1" dirty="0" smtClean="0">
                <a:solidFill>
                  <a:schemeClr val="tx2">
                    <a:lumMod val="60000"/>
                    <a:lumOff val="40000"/>
                  </a:schemeClr>
                </a:solidFill>
              </a:rPr>
              <a:t>ODGOVOR:</a:t>
            </a:r>
          </a:p>
          <a:p>
            <a:pPr lvl="0"/>
            <a:r>
              <a:rPr lang="sr-Latn-RS" sz="2000" b="1" dirty="0">
                <a:solidFill>
                  <a:schemeClr val="tx2">
                    <a:lumMod val="60000"/>
                    <a:lumOff val="40000"/>
                  </a:schemeClr>
                </a:solidFill>
              </a:rPr>
              <a:t>Pojam fleksija nadlakta </a:t>
            </a:r>
            <a:r>
              <a:rPr lang="sr-Latn-RS" sz="2000" b="1" dirty="0" smtClean="0">
                <a:solidFill>
                  <a:schemeClr val="tx2">
                    <a:lumMod val="60000"/>
                    <a:lumOff val="40000"/>
                  </a:schemeClr>
                </a:solidFill>
              </a:rPr>
              <a:t>podrazumeva </a:t>
            </a:r>
            <a:r>
              <a:rPr lang="sr-Latn-RS" sz="2000" b="1" u="sng" dirty="0" smtClean="0">
                <a:solidFill>
                  <a:schemeClr val="tx1"/>
                </a:solidFill>
              </a:rPr>
              <a:t>PODIZANJE</a:t>
            </a:r>
            <a:r>
              <a:rPr lang="sr-Latn-RS" sz="2000" b="1" dirty="0" smtClean="0">
                <a:solidFill>
                  <a:schemeClr val="tx2">
                    <a:lumMod val="60000"/>
                    <a:lumOff val="40000"/>
                  </a:schemeClr>
                </a:solidFill>
              </a:rPr>
              <a:t> </a:t>
            </a:r>
            <a:r>
              <a:rPr lang="sr-Latn-RS" sz="2000" b="1" dirty="0">
                <a:solidFill>
                  <a:schemeClr val="tx2">
                    <a:lumMod val="60000"/>
                    <a:lumOff val="40000"/>
                  </a:schemeClr>
                </a:solidFill>
              </a:rPr>
              <a:t>nadlakta pravo </a:t>
            </a:r>
            <a:r>
              <a:rPr lang="sr-Latn-RS" sz="2000" b="1" dirty="0" smtClean="0">
                <a:solidFill>
                  <a:schemeClr val="tx2">
                    <a:lumMod val="60000"/>
                    <a:lumOff val="40000"/>
                  </a:schemeClr>
                </a:solidFill>
              </a:rPr>
              <a:t>naviše dok su lakat i šaka opruženi. </a:t>
            </a:r>
            <a:endParaRPr lang="en-US" sz="2000" b="1" dirty="0">
              <a:solidFill>
                <a:schemeClr val="tx2">
                  <a:lumMod val="60000"/>
                  <a:lumOff val="40000"/>
                </a:schemeClr>
              </a:solidFill>
            </a:endParaRPr>
          </a:p>
          <a:p>
            <a:endParaRPr lang="sr-Latn-RS" sz="2000" b="1" dirty="0">
              <a:solidFill>
                <a:schemeClr val="tx2">
                  <a:lumMod val="60000"/>
                  <a:lumOff val="40000"/>
                </a:schemeClr>
              </a:solidFill>
            </a:endParaRPr>
          </a:p>
        </p:txBody>
      </p:sp>
    </p:spTree>
    <p:custDataLst>
      <p:tags r:id="rId1"/>
    </p:custDataLst>
    <p:extLst>
      <p:ext uri="{BB962C8B-B14F-4D97-AF65-F5344CB8AC3E}">
        <p14:creationId xmlns:p14="http://schemas.microsoft.com/office/powerpoint/2010/main" val="3404294102"/>
      </p:ext>
    </p:extLst>
  </p:cSld>
  <p:clrMapOvr>
    <a:masterClrMapping/>
  </p:clrMapOvr>
  <mc:AlternateContent xmlns:mc="http://schemas.openxmlformats.org/markup-compatibility/2006">
    <mc:Choice xmlns:p14="http://schemas.microsoft.com/office/powerpoint/2010/main" Requires="p14">
      <p:transition spd="slow" p14:dur="4400" advTm="29606">
        <p14:honeycomb/>
      </p:transition>
    </mc:Choice>
    <mc:Fallback>
      <p:transition spd="slow" advTm="2960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additive="base">
                                        <p:cTn id="2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fade">
                                      <p:cBhvr>
                                        <p:cTn id="3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sr-Latn-RS" altLang="ko-KR" sz="2400" dirty="0" smtClean="0"/>
              <a:t>DA OBNOVIMO ZAJEDNO...</a:t>
            </a:r>
            <a:endParaRPr lang="ko-KR" altLang="en-US" sz="2400" dirty="0"/>
          </a:p>
        </p:txBody>
      </p:sp>
      <p:sp>
        <p:nvSpPr>
          <p:cNvPr id="2" name="Content Placeholder 1"/>
          <p:cNvSpPr>
            <a:spLocks noGrp="1"/>
          </p:cNvSpPr>
          <p:nvPr>
            <p:ph idx="1"/>
          </p:nvPr>
        </p:nvSpPr>
        <p:spPr>
          <a:xfrm>
            <a:off x="1547664" y="987574"/>
            <a:ext cx="7596336" cy="1728192"/>
          </a:xfrm>
        </p:spPr>
        <p:txBody>
          <a:bodyPr/>
          <a:lstStyle/>
          <a:p>
            <a:pPr lvl="0" algn="ctr"/>
            <a:r>
              <a:rPr lang="sr-Latn-RS" b="1" dirty="0"/>
              <a:t>2</a:t>
            </a:r>
            <a:r>
              <a:rPr lang="sr-Latn-RS" b="1" dirty="0" smtClean="0"/>
              <a:t>. PITANJE:</a:t>
            </a:r>
          </a:p>
          <a:p>
            <a:pPr lvl="0" algn="ctr"/>
            <a:r>
              <a:rPr lang="sr-Latn-RS" b="1" dirty="0" smtClean="0"/>
              <a:t>  Koliko iznosi normalan obim pokreta </a:t>
            </a:r>
            <a:r>
              <a:rPr lang="sr-Latn-RS" b="1" dirty="0" smtClean="0">
                <a:solidFill>
                  <a:schemeClr val="tx2">
                    <a:lumMod val="60000"/>
                    <a:lumOff val="40000"/>
                  </a:schemeClr>
                </a:solidFill>
              </a:rPr>
              <a:t>FLEKSIJE</a:t>
            </a:r>
            <a:r>
              <a:rPr lang="sr-Latn-RS" b="1" dirty="0" smtClean="0">
                <a:solidFill>
                  <a:schemeClr val="tx2">
                    <a:lumMod val="60000"/>
                    <a:lumOff val="40000"/>
                  </a:schemeClr>
                </a:solidFill>
              </a:rPr>
              <a:t> </a:t>
            </a:r>
            <a:r>
              <a:rPr lang="sr-Latn-RS" b="1" dirty="0" smtClean="0"/>
              <a:t>nadlakta ?</a:t>
            </a:r>
          </a:p>
          <a:p>
            <a:pPr lvl="0"/>
            <a:endParaRPr lang="en-US" b="1" dirty="0"/>
          </a:p>
        </p:txBody>
      </p:sp>
      <p:sp>
        <p:nvSpPr>
          <p:cNvPr id="4" name="Content Placeholder 3"/>
          <p:cNvSpPr>
            <a:spLocks noGrp="1"/>
          </p:cNvSpPr>
          <p:nvPr>
            <p:ph idx="10"/>
          </p:nvPr>
        </p:nvSpPr>
        <p:spPr>
          <a:xfrm>
            <a:off x="1331640" y="2211710"/>
            <a:ext cx="7812360" cy="2448272"/>
          </a:xfrm>
        </p:spPr>
        <p:txBody>
          <a:bodyPr/>
          <a:lstStyle/>
          <a:p>
            <a:r>
              <a:rPr lang="sr-Latn-RS" sz="4000" dirty="0"/>
              <a:t> </a:t>
            </a:r>
            <a:r>
              <a:rPr lang="sr-Latn-RS" sz="4000" dirty="0" smtClean="0"/>
              <a:t>                   </a:t>
            </a:r>
            <a:r>
              <a:rPr lang="sr-Latn-RS" sz="2000" b="1" dirty="0" smtClean="0">
                <a:solidFill>
                  <a:schemeClr val="tx2">
                    <a:lumMod val="60000"/>
                    <a:lumOff val="40000"/>
                  </a:schemeClr>
                </a:solidFill>
              </a:rPr>
              <a:t>ODGOVOR:</a:t>
            </a:r>
          </a:p>
          <a:p>
            <a:pPr lvl="0"/>
            <a:r>
              <a:rPr lang="sr-Latn-RS" sz="2000" b="1" dirty="0" smtClean="0">
                <a:solidFill>
                  <a:schemeClr val="tx2">
                    <a:lumMod val="60000"/>
                    <a:lumOff val="40000"/>
                  </a:schemeClr>
                </a:solidFill>
              </a:rPr>
              <a:t>Normalan obim pokreta u zdravom zglobu ramena iznosi</a:t>
            </a:r>
          </a:p>
          <a:p>
            <a:pPr lvl="0"/>
            <a:r>
              <a:rPr lang="sr-Latn-RS" sz="2000" b="1" dirty="0" smtClean="0">
                <a:solidFill>
                  <a:schemeClr val="tx2">
                    <a:lumMod val="60000"/>
                    <a:lumOff val="40000"/>
                  </a:schemeClr>
                </a:solidFill>
              </a:rPr>
              <a:t>                                        </a:t>
            </a:r>
            <a:r>
              <a:rPr lang="sr-Latn-RS" sz="2000" b="1" dirty="0" smtClean="0">
                <a:solidFill>
                  <a:schemeClr val="tx1"/>
                </a:solidFill>
              </a:rPr>
              <a:t>180 stepeni.</a:t>
            </a:r>
            <a:endParaRPr lang="en-US" sz="2000" b="1" dirty="0">
              <a:solidFill>
                <a:schemeClr val="tx1"/>
              </a:solidFill>
            </a:endParaRPr>
          </a:p>
          <a:p>
            <a:endParaRPr lang="sr-Latn-RS" sz="2000" b="1" dirty="0">
              <a:solidFill>
                <a:schemeClr val="tx2">
                  <a:lumMod val="60000"/>
                  <a:lumOff val="40000"/>
                </a:schemeClr>
              </a:solidFill>
            </a:endParaRPr>
          </a:p>
        </p:txBody>
      </p:sp>
    </p:spTree>
    <p:custDataLst>
      <p:tags r:id="rId1"/>
    </p:custDataLst>
    <p:extLst>
      <p:ext uri="{BB962C8B-B14F-4D97-AF65-F5344CB8AC3E}">
        <p14:creationId xmlns:p14="http://schemas.microsoft.com/office/powerpoint/2010/main" val="285661456"/>
      </p:ext>
    </p:extLst>
  </p:cSld>
  <p:clrMapOvr>
    <a:masterClrMapping/>
  </p:clrMapOvr>
  <mc:AlternateContent xmlns:mc="http://schemas.openxmlformats.org/markup-compatibility/2006">
    <mc:Choice xmlns:p14="http://schemas.microsoft.com/office/powerpoint/2010/main" Requires="p14">
      <p:transition spd="slow" p14:dur="4400" advTm="22291">
        <p14:honeycomb/>
      </p:transition>
    </mc:Choice>
    <mc:Fallback>
      <p:transition spd="slow" advTm="2229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additive="base">
                                        <p:cTn id="2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fade">
                                      <p:cBhvr>
                                        <p:cTn id="34" dur="500"/>
                                        <p:tgtEl>
                                          <p:spTgt spid="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r-Latn-RS" altLang="ko-KR" b="1" dirty="0" smtClean="0"/>
              <a:t>MANUELNO MIŠIĆNI TEST</a:t>
            </a:r>
            <a:endParaRPr lang="en-US" b="1" dirty="0">
              <a:latin typeface="Arial" pitchFamily="34" charset="0"/>
              <a:cs typeface="Arial" pitchFamily="34" charset="0"/>
            </a:endParaRPr>
          </a:p>
        </p:txBody>
      </p:sp>
      <p:sp>
        <p:nvSpPr>
          <p:cNvPr id="5" name="Content Placeholder 4"/>
          <p:cNvSpPr>
            <a:spLocks noGrp="1"/>
          </p:cNvSpPr>
          <p:nvPr>
            <p:ph idx="10"/>
          </p:nvPr>
        </p:nvSpPr>
        <p:spPr>
          <a:xfrm>
            <a:off x="395536" y="1635646"/>
            <a:ext cx="8496944" cy="2995737"/>
          </a:xfrm>
        </p:spPr>
        <p:txBody>
          <a:bodyPr/>
          <a:lstStyle/>
          <a:p>
            <a:r>
              <a:rPr lang="sr-Latn-RS" altLang="ko-KR" b="1" dirty="0" smtClean="0"/>
              <a:t>Manuelno mišićni test  </a:t>
            </a:r>
            <a:r>
              <a:rPr lang="sr-Latn-RS" altLang="ko-KR" dirty="0" smtClean="0"/>
              <a:t>predstavlja testiranje snage mišića rukom terapeuta.  </a:t>
            </a:r>
            <a:r>
              <a:rPr lang="en-US" altLang="ko-KR" dirty="0" smtClean="0">
                <a:latin typeface="Arial" pitchFamily="34" charset="0"/>
                <a:cs typeface="Arial" pitchFamily="34" charset="0"/>
              </a:rPr>
              <a:t> </a:t>
            </a:r>
            <a:endParaRPr lang="en-US" altLang="ko-KR" dirty="0">
              <a:latin typeface="Arial" pitchFamily="34" charset="0"/>
              <a:cs typeface="Arial" pitchFamily="34" charset="0"/>
            </a:endParaRPr>
          </a:p>
          <a:p>
            <a:r>
              <a:rPr lang="sr-Latn-RS" altLang="ko-KR" dirty="0" smtClean="0"/>
              <a:t>Rezultat merenja ocenjuje se ocenama od 0-5.</a:t>
            </a:r>
          </a:p>
          <a:p>
            <a:endParaRPr lang="sr-Latn-RS" altLang="ko-KR" dirty="0">
              <a:latin typeface="Arial" pitchFamily="34" charset="0"/>
              <a:cs typeface="Arial" pitchFamily="34" charset="0"/>
            </a:endParaRPr>
          </a:p>
          <a:p>
            <a:r>
              <a:rPr lang="sr-Latn-RS" altLang="ko-KR" b="1" dirty="0" smtClean="0"/>
              <a:t>PRAVILA OCENJIVANJA (EVALUACIJA)</a:t>
            </a:r>
            <a:endParaRPr lang="sr-Latn-RS" altLang="ko-KR" b="1" dirty="0"/>
          </a:p>
          <a:p>
            <a:r>
              <a:rPr lang="sr-Latn-RS" altLang="ko-KR" b="1" dirty="0" smtClean="0"/>
              <a:t>Ocena 0 – </a:t>
            </a:r>
            <a:r>
              <a:rPr lang="sr-Latn-RS" altLang="ko-KR" dirty="0" smtClean="0"/>
              <a:t>Pacijent </a:t>
            </a:r>
            <a:r>
              <a:rPr lang="sr-Latn-RS" altLang="ko-KR" dirty="0" smtClean="0">
                <a:solidFill>
                  <a:srgbClr val="FF0000"/>
                </a:solidFill>
              </a:rPr>
              <a:t>NEMA</a:t>
            </a:r>
            <a:r>
              <a:rPr lang="sr-Latn-RS" altLang="ko-KR" dirty="0" smtClean="0"/>
              <a:t> </a:t>
            </a:r>
            <a:r>
              <a:rPr lang="sr-Latn-RS" altLang="ko-KR" dirty="0" smtClean="0"/>
              <a:t>okom vidljive kontrakcije </a:t>
            </a:r>
            <a:r>
              <a:rPr lang="sr-Latn-RS" altLang="ko-KR" dirty="0" smtClean="0"/>
              <a:t>mišića,niti </a:t>
            </a:r>
            <a:r>
              <a:rPr lang="sr-Latn-RS" altLang="ko-KR" dirty="0" smtClean="0"/>
              <a:t>se kontrakcije mišićnih pripoja </a:t>
            </a:r>
            <a:r>
              <a:rPr lang="sr-Latn-RS" altLang="ko-KR" dirty="0" smtClean="0"/>
              <a:t>palpiraju.</a:t>
            </a:r>
            <a:endParaRPr lang="sr-Latn-RS" altLang="ko-KR" b="1" dirty="0" smtClean="0"/>
          </a:p>
          <a:p>
            <a:r>
              <a:rPr lang="sr-Latn-RS" altLang="ko-KR" b="1" dirty="0" smtClean="0"/>
              <a:t>Ocena 1 – </a:t>
            </a:r>
            <a:r>
              <a:rPr lang="sr-Latn-RS" altLang="ko-KR" dirty="0" smtClean="0"/>
              <a:t>Pacijent </a:t>
            </a:r>
            <a:r>
              <a:rPr lang="sr-Latn-RS" altLang="ko-KR" dirty="0" smtClean="0">
                <a:solidFill>
                  <a:srgbClr val="00B050"/>
                </a:solidFill>
              </a:rPr>
              <a:t>IMA</a:t>
            </a:r>
            <a:r>
              <a:rPr lang="sr-Latn-RS" altLang="ko-KR" dirty="0" smtClean="0"/>
              <a:t> </a:t>
            </a:r>
            <a:r>
              <a:rPr lang="sr-Latn-RS" altLang="ko-KR" dirty="0" smtClean="0"/>
              <a:t>okom vidljive kontrakcije mišića ili se kontrakcije mišićnih pripoja </a:t>
            </a:r>
            <a:r>
              <a:rPr lang="sr-Latn-RS" altLang="ko-KR" dirty="0" smtClean="0"/>
              <a:t>palpiraju.</a:t>
            </a:r>
            <a:endParaRPr lang="sr-Latn-RS" altLang="ko-KR" b="1" dirty="0" smtClean="0"/>
          </a:p>
          <a:p>
            <a:r>
              <a:rPr lang="sr-Latn-RS" altLang="ko-KR" b="1" dirty="0" smtClean="0"/>
              <a:t>Ocena 2 – </a:t>
            </a:r>
            <a:r>
              <a:rPr lang="sr-Latn-RS" altLang="ko-KR" dirty="0" smtClean="0"/>
              <a:t>Pacijent izvodi pokret po horizontalnoj ravni („klizeći po podlozi“),pri čemu se isključuje  </a:t>
            </a:r>
          </a:p>
          <a:p>
            <a:r>
              <a:rPr lang="sr-Latn-RS" altLang="ko-KR" dirty="0"/>
              <a:t> </a:t>
            </a:r>
            <a:r>
              <a:rPr lang="sr-Latn-RS" altLang="ko-KR" dirty="0" smtClean="0"/>
              <a:t>                 dejstvo sile zemljine teže.</a:t>
            </a:r>
            <a:endParaRPr lang="sr-Latn-RS" altLang="ko-KR" b="1" dirty="0" smtClean="0"/>
          </a:p>
          <a:p>
            <a:r>
              <a:rPr lang="sr-Latn-RS" altLang="ko-KR" b="1" dirty="0" smtClean="0"/>
              <a:t>Ocena 3 –  </a:t>
            </a:r>
            <a:r>
              <a:rPr lang="sr-Latn-RS" altLang="ko-KR" dirty="0" smtClean="0"/>
              <a:t>Pacijent izvodi pokret protiv sile zemljine teže,savladavajući otpor sile zemljine </a:t>
            </a:r>
            <a:r>
              <a:rPr lang="sr-Latn-RS" altLang="ko-KR" dirty="0" smtClean="0"/>
              <a:t>teže.</a:t>
            </a:r>
            <a:endParaRPr lang="sr-Latn-RS" altLang="ko-KR" b="1" dirty="0" smtClean="0"/>
          </a:p>
          <a:p>
            <a:r>
              <a:rPr lang="sr-Latn-RS" altLang="ko-KR" b="1" dirty="0" smtClean="0"/>
              <a:t>Ocena 4 –  </a:t>
            </a:r>
            <a:r>
              <a:rPr lang="sr-Latn-RS" altLang="ko-KR" dirty="0" smtClean="0"/>
              <a:t>Pacijent izvodi pokret protiv sile zemljine teže,savladavajući otpor sile zemljine teže i  </a:t>
            </a:r>
          </a:p>
          <a:p>
            <a:r>
              <a:rPr lang="sr-Latn-RS" altLang="ko-KR" dirty="0"/>
              <a:t> </a:t>
            </a:r>
            <a:r>
              <a:rPr lang="sr-Latn-RS" altLang="ko-KR" dirty="0" smtClean="0"/>
              <a:t>                  umereni otpor koji pruža </a:t>
            </a:r>
            <a:r>
              <a:rPr lang="sr-Latn-RS" altLang="ko-KR" dirty="0" smtClean="0"/>
              <a:t>fizioterapeut.</a:t>
            </a:r>
            <a:endParaRPr lang="sr-Latn-RS" altLang="ko-KR" b="1" dirty="0" smtClean="0"/>
          </a:p>
          <a:p>
            <a:r>
              <a:rPr lang="sr-Latn-RS" altLang="ko-KR" b="1" dirty="0" smtClean="0"/>
              <a:t>Ocena 5 – </a:t>
            </a:r>
            <a:r>
              <a:rPr lang="sr-Latn-RS" altLang="ko-KR" dirty="0"/>
              <a:t>Pacijent izvodi pokret protiv sile zemljine teže,savladavajući otpor sile zemljine teže i  </a:t>
            </a:r>
          </a:p>
          <a:p>
            <a:r>
              <a:rPr lang="sr-Latn-RS" altLang="ko-KR" dirty="0"/>
              <a:t>                  </a:t>
            </a:r>
            <a:r>
              <a:rPr lang="sr-Latn-RS" altLang="ko-KR" dirty="0" smtClean="0"/>
              <a:t>jači </a:t>
            </a:r>
            <a:r>
              <a:rPr lang="sr-Latn-RS" altLang="ko-KR" dirty="0"/>
              <a:t>otpor koji pruža </a:t>
            </a:r>
            <a:r>
              <a:rPr lang="sr-Latn-RS" altLang="ko-KR" dirty="0" smtClean="0"/>
              <a:t>fizioterapeut.</a:t>
            </a:r>
            <a:endParaRPr lang="sr-Latn-RS" altLang="ko-KR" b="1" dirty="0"/>
          </a:p>
          <a:p>
            <a:endParaRPr lang="sr-Latn-RS" altLang="ko-KR" b="1" dirty="0" smtClean="0"/>
          </a:p>
          <a:p>
            <a:endParaRPr lang="en-US" altLang="ko-KR" b="1" dirty="0"/>
          </a:p>
          <a:p>
            <a:endParaRPr lang="sr-Latn-RS" altLang="ko-KR" dirty="0"/>
          </a:p>
          <a:p>
            <a:endParaRPr lang="en-US" altLang="ko-KR" dirty="0">
              <a:latin typeface="Arial" pitchFamily="34" charset="0"/>
              <a:cs typeface="Arial" pitchFamily="34" charset="0"/>
            </a:endParaRPr>
          </a:p>
          <a:p>
            <a:endParaRPr lang="ko-KR" altLang="en-US" dirty="0">
              <a:latin typeface="Arial" pitchFamily="34" charset="0"/>
              <a:cs typeface="Arial" pitchFamily="34" charset="0"/>
            </a:endParaRPr>
          </a:p>
        </p:txBody>
      </p:sp>
      <p:sp>
        <p:nvSpPr>
          <p:cNvPr id="3" name="Title 2"/>
          <p:cNvSpPr>
            <a:spLocks noGrp="1"/>
          </p:cNvSpPr>
          <p:nvPr>
            <p:ph type="title"/>
          </p:nvPr>
        </p:nvSpPr>
        <p:spPr/>
        <p:txBody>
          <a:bodyPr/>
          <a:lstStyle/>
          <a:p>
            <a:r>
              <a:rPr lang="en-US" dirty="0" smtClean="0"/>
              <a:t> </a:t>
            </a:r>
            <a:endParaRPr lang="en-US" dirty="0"/>
          </a:p>
        </p:txBody>
      </p:sp>
      <p:sp>
        <p:nvSpPr>
          <p:cNvPr id="4" name="TextBox 3"/>
          <p:cNvSpPr txBox="1"/>
          <p:nvPr/>
        </p:nvSpPr>
        <p:spPr>
          <a:xfrm>
            <a:off x="179512" y="195486"/>
            <a:ext cx="8856984" cy="400110"/>
          </a:xfrm>
          <a:prstGeom prst="rect">
            <a:avLst/>
          </a:prstGeom>
          <a:noFill/>
        </p:spPr>
        <p:txBody>
          <a:bodyPr wrap="square" rtlCol="0">
            <a:spAutoFit/>
          </a:bodyPr>
          <a:lstStyle/>
          <a:p>
            <a:pPr algn="ctr"/>
            <a:r>
              <a:rPr lang="sr-Latn-RS" sz="2000" b="1" dirty="0" smtClean="0">
                <a:solidFill>
                  <a:schemeClr val="bg1"/>
                </a:solidFill>
              </a:rPr>
              <a:t>OPŠTI PRINCIPI OCENJIVANJA MANUELNO MIŠIĆNIM TESTOM</a:t>
            </a:r>
            <a:endParaRPr lang="en-US" sz="2000" b="1" dirty="0">
              <a:solidFill>
                <a:schemeClr val="bg1"/>
              </a:solidFill>
            </a:endParaRPr>
          </a:p>
        </p:txBody>
      </p:sp>
    </p:spTree>
    <p:custDataLst>
      <p:tags r:id="rId1"/>
    </p:custDataLst>
    <p:extLst>
      <p:ext uri="{BB962C8B-B14F-4D97-AF65-F5344CB8AC3E}">
        <p14:creationId xmlns:p14="http://schemas.microsoft.com/office/powerpoint/2010/main" val="2090594489"/>
      </p:ext>
    </p:extLst>
  </p:cSld>
  <p:clrMapOvr>
    <a:masterClrMapping/>
  </p:clrMapOvr>
  <p:transition spd="slow" advTm="43866">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500"/>
                                        <p:tgtEl>
                                          <p:spTgt spid="5">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fade">
                                      <p:cBhvr>
                                        <p:cTn id="38" dur="500"/>
                                        <p:tgtEl>
                                          <p:spTgt spid="5">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fade">
                                      <p:cBhvr>
                                        <p:cTn id="43" dur="500"/>
                                        <p:tgtEl>
                                          <p:spTgt spid="5">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xEl>
                                              <p:pRg st="9" end="9"/>
                                            </p:txEl>
                                          </p:spTgt>
                                        </p:tgtEl>
                                        <p:attrNameLst>
                                          <p:attrName>style.visibility</p:attrName>
                                        </p:attrNameLst>
                                      </p:cBhvr>
                                      <p:to>
                                        <p:strVal val="visible"/>
                                      </p:to>
                                    </p:set>
                                    <p:animEffect transition="in" filter="fade">
                                      <p:cBhvr>
                                        <p:cTn id="48" dur="500"/>
                                        <p:tgtEl>
                                          <p:spTgt spid="5">
                                            <p:txEl>
                                              <p:pRg st="9" end="9"/>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Effect transition="in" filter="fade">
                                      <p:cBhvr>
                                        <p:cTn id="51" dur="500"/>
                                        <p:tgtEl>
                                          <p:spTgt spid="5">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
                                            <p:txEl>
                                              <p:pRg st="11" end="11"/>
                                            </p:txEl>
                                          </p:spTgt>
                                        </p:tgtEl>
                                        <p:attrNameLst>
                                          <p:attrName>style.visibility</p:attrName>
                                        </p:attrNameLst>
                                      </p:cBhvr>
                                      <p:to>
                                        <p:strVal val="visible"/>
                                      </p:to>
                                    </p:set>
                                    <p:animEffect transition="in" filter="fade">
                                      <p:cBhvr>
                                        <p:cTn id="56" dur="500"/>
                                        <p:tgtEl>
                                          <p:spTgt spid="5">
                                            <p:txEl>
                                              <p:pRg st="11" end="11"/>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5">
                                            <p:txEl>
                                              <p:pRg st="12" end="12"/>
                                            </p:txEl>
                                          </p:spTgt>
                                        </p:tgtEl>
                                        <p:attrNameLst>
                                          <p:attrName>style.visibility</p:attrName>
                                        </p:attrNameLst>
                                      </p:cBhvr>
                                      <p:to>
                                        <p:strVal val="visible"/>
                                      </p:to>
                                    </p:set>
                                    <p:animEffect transition="in" filter="fade">
                                      <p:cBhvr>
                                        <p:cTn id="59"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sr-Latn-RS" altLang="ko-KR" sz="2400" dirty="0" smtClean="0"/>
              <a:t>DA OBNOVIMO ZAJEDNO...</a:t>
            </a:r>
            <a:endParaRPr lang="ko-KR" altLang="en-US" sz="2400" dirty="0"/>
          </a:p>
        </p:txBody>
      </p:sp>
      <p:sp>
        <p:nvSpPr>
          <p:cNvPr id="2" name="Content Placeholder 1"/>
          <p:cNvSpPr>
            <a:spLocks noGrp="1"/>
          </p:cNvSpPr>
          <p:nvPr>
            <p:ph idx="1"/>
          </p:nvPr>
        </p:nvSpPr>
        <p:spPr>
          <a:xfrm>
            <a:off x="1547664" y="987574"/>
            <a:ext cx="7596336" cy="1728192"/>
          </a:xfrm>
        </p:spPr>
        <p:txBody>
          <a:bodyPr/>
          <a:lstStyle/>
          <a:p>
            <a:pPr lvl="0" algn="ctr"/>
            <a:r>
              <a:rPr lang="sr-Latn-RS" b="1" dirty="0"/>
              <a:t>3</a:t>
            </a:r>
            <a:r>
              <a:rPr lang="sr-Latn-RS" b="1" dirty="0" smtClean="0"/>
              <a:t>. PITANJE:</a:t>
            </a:r>
          </a:p>
          <a:p>
            <a:pPr lvl="0" algn="ctr"/>
            <a:r>
              <a:rPr lang="sr-Latn-RS" b="1" dirty="0" smtClean="0"/>
              <a:t>  U kom zglobu se izvodi </a:t>
            </a:r>
            <a:r>
              <a:rPr lang="sr-Latn-RS" b="1" dirty="0" smtClean="0">
                <a:solidFill>
                  <a:schemeClr val="tx2">
                    <a:lumMod val="60000"/>
                    <a:lumOff val="40000"/>
                  </a:schemeClr>
                </a:solidFill>
              </a:rPr>
              <a:t>FLEKSIJA </a:t>
            </a:r>
            <a:r>
              <a:rPr lang="sr-Latn-RS" b="1" dirty="0" smtClean="0"/>
              <a:t>nadlakta ?</a:t>
            </a:r>
          </a:p>
          <a:p>
            <a:pPr lvl="0"/>
            <a:endParaRPr lang="en-US" b="1" dirty="0"/>
          </a:p>
        </p:txBody>
      </p:sp>
      <p:sp>
        <p:nvSpPr>
          <p:cNvPr id="4" name="Content Placeholder 3"/>
          <p:cNvSpPr>
            <a:spLocks noGrp="1"/>
          </p:cNvSpPr>
          <p:nvPr>
            <p:ph idx="10"/>
          </p:nvPr>
        </p:nvSpPr>
        <p:spPr>
          <a:xfrm>
            <a:off x="1331640" y="2211710"/>
            <a:ext cx="7812360" cy="2448272"/>
          </a:xfrm>
        </p:spPr>
        <p:txBody>
          <a:bodyPr/>
          <a:lstStyle/>
          <a:p>
            <a:r>
              <a:rPr lang="sr-Latn-RS" sz="4000" dirty="0"/>
              <a:t> </a:t>
            </a:r>
            <a:r>
              <a:rPr lang="sr-Latn-RS" sz="4000" dirty="0" smtClean="0"/>
              <a:t>                   </a:t>
            </a:r>
            <a:r>
              <a:rPr lang="sr-Latn-RS" sz="2000" b="1" dirty="0" smtClean="0">
                <a:solidFill>
                  <a:schemeClr val="tx2">
                    <a:lumMod val="60000"/>
                    <a:lumOff val="40000"/>
                  </a:schemeClr>
                </a:solidFill>
              </a:rPr>
              <a:t>ODGOVOR:</a:t>
            </a:r>
          </a:p>
          <a:p>
            <a:pPr lvl="0" algn="ctr"/>
            <a:r>
              <a:rPr lang="sr-Latn-RS" sz="2000" b="1" dirty="0" smtClean="0">
                <a:solidFill>
                  <a:schemeClr val="tx2">
                    <a:lumMod val="60000"/>
                    <a:lumOff val="40000"/>
                  </a:schemeClr>
                </a:solidFill>
              </a:rPr>
              <a:t>FLEKSIJA nadlakta izvodi se u zglobu ramena </a:t>
            </a:r>
          </a:p>
          <a:p>
            <a:pPr lvl="0" algn="ctr"/>
            <a:r>
              <a:rPr lang="sr-Latn-RS" sz="2000" i="1" dirty="0" smtClean="0">
                <a:solidFill>
                  <a:schemeClr val="tx1"/>
                </a:solidFill>
              </a:rPr>
              <a:t>(lat. </a:t>
            </a:r>
            <a:r>
              <a:rPr lang="sr-Latn-RS" sz="2000" b="1" i="1" dirty="0" smtClean="0">
                <a:solidFill>
                  <a:schemeClr val="tx1"/>
                </a:solidFill>
              </a:rPr>
              <a:t>articulatio glenohumerale</a:t>
            </a:r>
            <a:r>
              <a:rPr lang="sr-Latn-RS" sz="2000" i="1" dirty="0" smtClean="0">
                <a:solidFill>
                  <a:schemeClr val="tx1"/>
                </a:solidFill>
              </a:rPr>
              <a:t>).</a:t>
            </a:r>
            <a:endParaRPr lang="en-US" sz="2000" i="1" dirty="0">
              <a:solidFill>
                <a:schemeClr val="tx2">
                  <a:lumMod val="60000"/>
                  <a:lumOff val="40000"/>
                </a:schemeClr>
              </a:solidFill>
            </a:endParaRPr>
          </a:p>
          <a:p>
            <a:endParaRPr lang="sr-Latn-RS" sz="2000" b="1" dirty="0">
              <a:solidFill>
                <a:schemeClr val="tx2">
                  <a:lumMod val="60000"/>
                  <a:lumOff val="40000"/>
                </a:schemeClr>
              </a:solidFill>
            </a:endParaRPr>
          </a:p>
        </p:txBody>
      </p:sp>
    </p:spTree>
    <p:custDataLst>
      <p:tags r:id="rId1"/>
    </p:custDataLst>
    <p:extLst>
      <p:ext uri="{BB962C8B-B14F-4D97-AF65-F5344CB8AC3E}">
        <p14:creationId xmlns:p14="http://schemas.microsoft.com/office/powerpoint/2010/main" val="285661456"/>
      </p:ext>
    </p:extLst>
  </p:cSld>
  <p:clrMapOvr>
    <a:masterClrMapping/>
  </p:clrMapOvr>
  <mc:AlternateContent xmlns:mc="http://schemas.openxmlformats.org/markup-compatibility/2006">
    <mc:Choice xmlns:p14="http://schemas.microsoft.com/office/powerpoint/2010/main" Requires="p14">
      <p:transition spd="slow" p14:dur="4400" advTm="19234">
        <p14:honeycomb/>
      </p:transition>
    </mc:Choice>
    <mc:Fallback>
      <p:transition spd="slow" advTm="1923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additive="base">
                                        <p:cTn id="2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fade">
                                      <p:cBhvr>
                                        <p:cTn id="34" dur="500"/>
                                        <p:tgtEl>
                                          <p:spTgt spid="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sr-Latn-RS" altLang="ko-KR" sz="2400" dirty="0" smtClean="0"/>
              <a:t>DA OBNOVIMO ZAJEDNO...</a:t>
            </a:r>
            <a:endParaRPr lang="ko-KR" altLang="en-US" sz="2400" dirty="0"/>
          </a:p>
        </p:txBody>
      </p:sp>
      <p:sp>
        <p:nvSpPr>
          <p:cNvPr id="2" name="Content Placeholder 1"/>
          <p:cNvSpPr>
            <a:spLocks noGrp="1"/>
          </p:cNvSpPr>
          <p:nvPr>
            <p:ph idx="1"/>
          </p:nvPr>
        </p:nvSpPr>
        <p:spPr>
          <a:xfrm>
            <a:off x="1547664" y="987574"/>
            <a:ext cx="7596336" cy="1728192"/>
          </a:xfrm>
        </p:spPr>
        <p:txBody>
          <a:bodyPr/>
          <a:lstStyle/>
          <a:p>
            <a:pPr lvl="0" algn="ctr"/>
            <a:r>
              <a:rPr lang="sr-Latn-RS" b="1" dirty="0"/>
              <a:t>4</a:t>
            </a:r>
            <a:r>
              <a:rPr lang="sr-Latn-RS" b="1" dirty="0" smtClean="0"/>
              <a:t>. PITANJE:</a:t>
            </a:r>
          </a:p>
          <a:p>
            <a:pPr lvl="0" algn="ctr"/>
            <a:r>
              <a:rPr lang="sr-Latn-RS" b="1" dirty="0" smtClean="0">
                <a:solidFill>
                  <a:schemeClr val="tx1"/>
                </a:solidFill>
              </a:rPr>
              <a:t>Koji su to mišići koji podižu nadlakat naviše odnosno vrše </a:t>
            </a:r>
          </a:p>
          <a:p>
            <a:pPr lvl="0" algn="ctr"/>
            <a:r>
              <a:rPr lang="sr-Latn-RS" b="1" dirty="0" smtClean="0">
                <a:solidFill>
                  <a:schemeClr val="tx2">
                    <a:lumMod val="60000"/>
                    <a:lumOff val="40000"/>
                  </a:schemeClr>
                </a:solidFill>
              </a:rPr>
              <a:t>FLEKSIJU </a:t>
            </a:r>
            <a:r>
              <a:rPr lang="sr-Latn-RS" b="1" dirty="0" smtClean="0"/>
              <a:t>nadlakta ?</a:t>
            </a:r>
          </a:p>
          <a:p>
            <a:pPr lvl="0"/>
            <a:endParaRPr lang="en-US" b="1" dirty="0"/>
          </a:p>
        </p:txBody>
      </p:sp>
      <p:sp>
        <p:nvSpPr>
          <p:cNvPr id="4" name="Content Placeholder 3"/>
          <p:cNvSpPr>
            <a:spLocks noGrp="1"/>
          </p:cNvSpPr>
          <p:nvPr>
            <p:ph idx="10"/>
          </p:nvPr>
        </p:nvSpPr>
        <p:spPr>
          <a:xfrm>
            <a:off x="1331640" y="2211710"/>
            <a:ext cx="7812360" cy="2448272"/>
          </a:xfrm>
        </p:spPr>
        <p:txBody>
          <a:bodyPr/>
          <a:lstStyle/>
          <a:p>
            <a:r>
              <a:rPr lang="sr-Latn-RS" sz="4000" dirty="0"/>
              <a:t> </a:t>
            </a:r>
            <a:r>
              <a:rPr lang="sr-Latn-RS" sz="4000" dirty="0" smtClean="0"/>
              <a:t>                   </a:t>
            </a:r>
            <a:r>
              <a:rPr lang="sr-Latn-RS" sz="2000" b="1" dirty="0" smtClean="0">
                <a:solidFill>
                  <a:schemeClr val="tx2">
                    <a:lumMod val="60000"/>
                    <a:lumOff val="40000"/>
                  </a:schemeClr>
                </a:solidFill>
              </a:rPr>
              <a:t>ODGOVOR:</a:t>
            </a:r>
          </a:p>
          <a:p>
            <a:pPr lvl="0"/>
            <a:r>
              <a:rPr lang="sr-Latn-RS" sz="2000" b="1" dirty="0" smtClean="0">
                <a:solidFill>
                  <a:schemeClr val="tx2">
                    <a:lumMod val="60000"/>
                    <a:lumOff val="40000"/>
                  </a:schemeClr>
                </a:solidFill>
              </a:rPr>
              <a:t>Mišići koji vrše FLEKSIJU nadlakta su:</a:t>
            </a:r>
          </a:p>
          <a:p>
            <a:pPr marL="285750" indent="-285750">
              <a:buFont typeface="Wingdings" panose="05000000000000000000" pitchFamily="2" charset="2"/>
              <a:buChar char="§"/>
            </a:pPr>
            <a:r>
              <a:rPr lang="sr-Latn-RS" altLang="ko-KR" sz="1600" dirty="0" smtClean="0"/>
              <a:t>Musculus </a:t>
            </a:r>
            <a:r>
              <a:rPr lang="sr-Latn-RS" altLang="ko-KR" sz="1600" dirty="0"/>
              <a:t>deltoideus pars clavicularis</a:t>
            </a:r>
          </a:p>
          <a:p>
            <a:pPr marL="285750" indent="-285750">
              <a:buFont typeface="Wingdings" panose="05000000000000000000" pitchFamily="2" charset="2"/>
              <a:buChar char="§"/>
            </a:pPr>
            <a:r>
              <a:rPr lang="sr-Latn-RS" altLang="ko-KR" sz="1600" dirty="0"/>
              <a:t>Musculus pectoralis major et minor</a:t>
            </a:r>
          </a:p>
          <a:p>
            <a:pPr marL="285750" indent="-285750">
              <a:buFont typeface="Wingdings" panose="05000000000000000000" pitchFamily="2" charset="2"/>
              <a:buChar char="§"/>
            </a:pPr>
            <a:r>
              <a:rPr lang="sr-Latn-RS" altLang="ko-KR" sz="1600" dirty="0"/>
              <a:t>Musculus biceps brachi caput longum</a:t>
            </a:r>
          </a:p>
          <a:p>
            <a:pPr marL="285750" indent="-285750">
              <a:buFont typeface="Wingdings" panose="05000000000000000000" pitchFamily="2" charset="2"/>
              <a:buChar char="§"/>
            </a:pPr>
            <a:r>
              <a:rPr lang="sr-Latn-RS" altLang="ko-KR" sz="1600" dirty="0"/>
              <a:t>Musculus supraspinatus</a:t>
            </a:r>
          </a:p>
          <a:p>
            <a:pPr marL="285750" indent="-285750">
              <a:buFont typeface="Wingdings" panose="05000000000000000000" pitchFamily="2" charset="2"/>
              <a:buChar char="§"/>
            </a:pPr>
            <a:r>
              <a:rPr lang="sr-Latn-RS" altLang="ko-KR" sz="1600" dirty="0"/>
              <a:t>Musculus infraspinatus</a:t>
            </a:r>
          </a:p>
          <a:p>
            <a:pPr marL="285750" indent="-285750">
              <a:buFont typeface="Wingdings" panose="05000000000000000000" pitchFamily="2" charset="2"/>
              <a:buChar char="§"/>
            </a:pPr>
            <a:r>
              <a:rPr lang="sr-Latn-RS" altLang="ko-KR" sz="1600" dirty="0"/>
              <a:t>Musculus subscapularis</a:t>
            </a:r>
            <a:endParaRPr lang="en-US" altLang="ko-KR" sz="1600" dirty="0"/>
          </a:p>
          <a:p>
            <a:pPr lvl="0"/>
            <a:endParaRPr lang="sr-Latn-RS" sz="2000" b="1" dirty="0" smtClean="0">
              <a:solidFill>
                <a:schemeClr val="tx2">
                  <a:lumMod val="60000"/>
                  <a:lumOff val="40000"/>
                </a:schemeClr>
              </a:solidFill>
            </a:endParaRPr>
          </a:p>
          <a:p>
            <a:pPr lvl="0"/>
            <a:endParaRPr lang="sr-Latn-RS" sz="2000" b="1" dirty="0" smtClean="0">
              <a:solidFill>
                <a:schemeClr val="tx2">
                  <a:lumMod val="60000"/>
                  <a:lumOff val="40000"/>
                </a:schemeClr>
              </a:solidFill>
            </a:endParaRPr>
          </a:p>
          <a:p>
            <a:pPr lvl="0"/>
            <a:r>
              <a:rPr lang="sr-Latn-RS" sz="2000" b="1" dirty="0" smtClean="0">
                <a:solidFill>
                  <a:schemeClr val="tx2">
                    <a:lumMod val="60000"/>
                    <a:lumOff val="40000"/>
                  </a:schemeClr>
                </a:solidFill>
              </a:rPr>
              <a:t>-</a:t>
            </a:r>
          </a:p>
          <a:p>
            <a:pPr lvl="0"/>
            <a:r>
              <a:rPr lang="sr-Latn-RS" sz="2000" b="1" dirty="0">
                <a:solidFill>
                  <a:schemeClr val="tx2">
                    <a:lumMod val="60000"/>
                    <a:lumOff val="40000"/>
                  </a:schemeClr>
                </a:solidFill>
              </a:rPr>
              <a:t>-</a:t>
            </a:r>
            <a:r>
              <a:rPr lang="sr-Latn-RS" sz="2000" b="1" dirty="0" smtClean="0">
                <a:solidFill>
                  <a:schemeClr val="tx2">
                    <a:lumMod val="60000"/>
                    <a:lumOff val="40000"/>
                  </a:schemeClr>
                </a:solidFill>
              </a:rPr>
              <a:t> </a:t>
            </a:r>
            <a:endParaRPr lang="en-US" sz="2000" b="1" dirty="0">
              <a:solidFill>
                <a:schemeClr val="tx2">
                  <a:lumMod val="60000"/>
                  <a:lumOff val="40000"/>
                </a:schemeClr>
              </a:solidFill>
            </a:endParaRPr>
          </a:p>
          <a:p>
            <a:endParaRPr lang="sr-Latn-RS" sz="2000" b="1" dirty="0">
              <a:solidFill>
                <a:schemeClr val="tx2">
                  <a:lumMod val="60000"/>
                  <a:lumOff val="40000"/>
                </a:schemeClr>
              </a:solidFill>
            </a:endParaRPr>
          </a:p>
        </p:txBody>
      </p:sp>
    </p:spTree>
    <p:custDataLst>
      <p:tags r:id="rId1"/>
    </p:custDataLst>
    <p:extLst>
      <p:ext uri="{BB962C8B-B14F-4D97-AF65-F5344CB8AC3E}">
        <p14:creationId xmlns:p14="http://schemas.microsoft.com/office/powerpoint/2010/main" val="285661456"/>
      </p:ext>
    </p:extLst>
  </p:cSld>
  <p:clrMapOvr>
    <a:masterClrMapping/>
  </p:clrMapOvr>
  <mc:AlternateContent xmlns:mc="http://schemas.openxmlformats.org/markup-compatibility/2006">
    <mc:Choice xmlns:p14="http://schemas.microsoft.com/office/powerpoint/2010/main" Requires="p14">
      <p:transition spd="slow" p14:dur="4400" advTm="40977">
        <p14:honeycomb/>
      </p:transition>
    </mc:Choice>
    <mc:Fallback>
      <p:transition spd="slow" advTm="4097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fade">
                                      <p:cBhvr>
                                        <p:cTn id="35" dur="500"/>
                                        <p:tgtEl>
                                          <p:spTgt spid="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fade">
                                      <p:cBhvr>
                                        <p:cTn id="40" dur="500"/>
                                        <p:tgtEl>
                                          <p:spTgt spid="4">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fade">
                                      <p:cBhvr>
                                        <p:cTn id="45" dur="500"/>
                                        <p:tgtEl>
                                          <p:spTgt spid="4">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Effect transition="in" filter="fade">
                                      <p:cBhvr>
                                        <p:cTn id="50" dur="500"/>
                                        <p:tgtEl>
                                          <p:spTgt spid="4">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Effect transition="in" filter="fade">
                                      <p:cBhvr>
                                        <p:cTn id="55" dur="500"/>
                                        <p:tgtEl>
                                          <p:spTgt spid="4">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
                                            <p:txEl>
                                              <p:pRg st="5" end="5"/>
                                            </p:txEl>
                                          </p:spTgt>
                                        </p:tgtEl>
                                        <p:attrNameLst>
                                          <p:attrName>style.visibility</p:attrName>
                                        </p:attrNameLst>
                                      </p:cBhvr>
                                      <p:to>
                                        <p:strVal val="visible"/>
                                      </p:to>
                                    </p:set>
                                    <p:animEffect transition="in" filter="fade">
                                      <p:cBhvr>
                                        <p:cTn id="60" dur="500"/>
                                        <p:tgtEl>
                                          <p:spTgt spid="4">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
                                            <p:txEl>
                                              <p:pRg st="6" end="6"/>
                                            </p:txEl>
                                          </p:spTgt>
                                        </p:tgtEl>
                                        <p:attrNameLst>
                                          <p:attrName>style.visibility</p:attrName>
                                        </p:attrNameLst>
                                      </p:cBhvr>
                                      <p:to>
                                        <p:strVal val="visible"/>
                                      </p:to>
                                    </p:set>
                                    <p:animEffect transition="in" filter="fade">
                                      <p:cBhvr>
                                        <p:cTn id="65" dur="500"/>
                                        <p:tgtEl>
                                          <p:spTgt spid="4">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
                                            <p:txEl>
                                              <p:pRg st="7" end="7"/>
                                            </p:txEl>
                                          </p:spTgt>
                                        </p:tgtEl>
                                        <p:attrNameLst>
                                          <p:attrName>style.visibility</p:attrName>
                                        </p:attrNameLst>
                                      </p:cBhvr>
                                      <p:to>
                                        <p:strVal val="visible"/>
                                      </p:to>
                                    </p:set>
                                    <p:animEffect transition="in" filter="fade">
                                      <p:cBhvr>
                                        <p:cTn id="70" dur="500"/>
                                        <p:tgtEl>
                                          <p:spTgt spid="4">
                                            <p:txEl>
                                              <p:pRg st="7" end="7"/>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
                                            <p:txEl>
                                              <p:pRg st="10" end="10"/>
                                            </p:txEl>
                                          </p:spTgt>
                                        </p:tgtEl>
                                        <p:attrNameLst>
                                          <p:attrName>style.visibility</p:attrName>
                                        </p:attrNameLst>
                                      </p:cBhvr>
                                      <p:to>
                                        <p:strVal val="visible"/>
                                      </p:to>
                                    </p:set>
                                    <p:animEffect transition="in" filter="fade">
                                      <p:cBhvr>
                                        <p:cTn id="75" dur="500"/>
                                        <p:tgtEl>
                                          <p:spTgt spid="4">
                                            <p:txEl>
                                              <p:pRg st="10" end="1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4">
                                            <p:txEl>
                                              <p:pRg st="11" end="11"/>
                                            </p:txEl>
                                          </p:spTgt>
                                        </p:tgtEl>
                                        <p:attrNameLst>
                                          <p:attrName>style.visibility</p:attrName>
                                        </p:attrNameLst>
                                      </p:cBhvr>
                                      <p:to>
                                        <p:strVal val="visible"/>
                                      </p:to>
                                    </p:set>
                                    <p:animEffect transition="in" filter="fade">
                                      <p:cBhvr>
                                        <p:cTn id="80"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sr-Latn-RS" altLang="ko-KR" sz="2400" dirty="0" smtClean="0"/>
              <a:t>DA OBNOVIMO ZAJEDNO...</a:t>
            </a:r>
            <a:endParaRPr lang="ko-KR" altLang="en-US" sz="2400" dirty="0"/>
          </a:p>
        </p:txBody>
      </p:sp>
      <p:sp>
        <p:nvSpPr>
          <p:cNvPr id="2" name="Content Placeholder 1"/>
          <p:cNvSpPr>
            <a:spLocks noGrp="1"/>
          </p:cNvSpPr>
          <p:nvPr>
            <p:ph idx="1"/>
          </p:nvPr>
        </p:nvSpPr>
        <p:spPr>
          <a:xfrm>
            <a:off x="1547664" y="987574"/>
            <a:ext cx="7596336" cy="1728192"/>
          </a:xfrm>
        </p:spPr>
        <p:txBody>
          <a:bodyPr/>
          <a:lstStyle/>
          <a:p>
            <a:pPr lvl="0" algn="ctr"/>
            <a:r>
              <a:rPr lang="sr-Latn-RS" b="1" dirty="0"/>
              <a:t>5</a:t>
            </a:r>
            <a:r>
              <a:rPr lang="sr-Latn-RS" b="1" dirty="0" smtClean="0"/>
              <a:t>. PITANJE:</a:t>
            </a:r>
          </a:p>
          <a:p>
            <a:pPr lvl="0" algn="ctr"/>
            <a:r>
              <a:rPr lang="sr-Latn-RS" b="1" dirty="0" smtClean="0"/>
              <a:t>  Koji su to pripoji mišića </a:t>
            </a:r>
            <a:r>
              <a:rPr lang="sr-Latn-RS" i="1" dirty="0" smtClean="0">
                <a:solidFill>
                  <a:schemeClr val="tx2">
                    <a:lumMod val="60000"/>
                    <a:lumOff val="40000"/>
                  </a:schemeClr>
                </a:solidFill>
              </a:rPr>
              <a:t>m.deltoideus pars clavicularis</a:t>
            </a:r>
            <a:r>
              <a:rPr lang="sr-Latn-RS" b="1" dirty="0" smtClean="0"/>
              <a:t>?</a:t>
            </a:r>
          </a:p>
          <a:p>
            <a:pPr lvl="0"/>
            <a:endParaRPr lang="en-US" b="1" dirty="0"/>
          </a:p>
        </p:txBody>
      </p:sp>
      <p:sp>
        <p:nvSpPr>
          <p:cNvPr id="4" name="Content Placeholder 3"/>
          <p:cNvSpPr>
            <a:spLocks noGrp="1"/>
          </p:cNvSpPr>
          <p:nvPr>
            <p:ph idx="10"/>
          </p:nvPr>
        </p:nvSpPr>
        <p:spPr>
          <a:xfrm>
            <a:off x="1331640" y="2211710"/>
            <a:ext cx="7812360" cy="2448272"/>
          </a:xfrm>
        </p:spPr>
        <p:txBody>
          <a:bodyPr/>
          <a:lstStyle/>
          <a:p>
            <a:r>
              <a:rPr lang="sr-Latn-RS" sz="4000" dirty="0"/>
              <a:t> </a:t>
            </a:r>
            <a:r>
              <a:rPr lang="sr-Latn-RS" sz="4000" dirty="0" smtClean="0"/>
              <a:t>                   </a:t>
            </a:r>
            <a:r>
              <a:rPr lang="sr-Latn-RS" sz="2000" b="1" dirty="0" smtClean="0">
                <a:solidFill>
                  <a:schemeClr val="tx2">
                    <a:lumMod val="60000"/>
                    <a:lumOff val="40000"/>
                  </a:schemeClr>
                </a:solidFill>
              </a:rPr>
              <a:t>ODGOVOR:</a:t>
            </a:r>
          </a:p>
          <a:p>
            <a:pPr algn="ctr"/>
            <a:r>
              <a:rPr lang="sr-Latn-RS" altLang="ko-KR" sz="1600" b="1" dirty="0" smtClean="0"/>
              <a:t>PRIPOJI </a:t>
            </a:r>
            <a:r>
              <a:rPr lang="sr-Latn-RS" altLang="ko-KR" sz="1600" b="1" u="sng" dirty="0" smtClean="0">
                <a:solidFill>
                  <a:schemeClr val="tx2">
                    <a:lumMod val="60000"/>
                    <a:lumOff val="40000"/>
                  </a:schemeClr>
                </a:solidFill>
              </a:rPr>
              <a:t>m.deltoideus pars clavicularis-a </a:t>
            </a:r>
            <a:r>
              <a:rPr lang="sr-Latn-RS" altLang="ko-KR" sz="1600" b="1" dirty="0" smtClean="0"/>
              <a:t>su:</a:t>
            </a:r>
            <a:endParaRPr lang="sr-Latn-RS" altLang="ko-KR" sz="1600" b="1" dirty="0"/>
          </a:p>
          <a:p>
            <a:pPr algn="ctr"/>
            <a:r>
              <a:rPr lang="sr-Latn-RS" altLang="ko-KR" sz="1600" b="1" dirty="0" smtClean="0">
                <a:solidFill>
                  <a:schemeClr val="tx2">
                    <a:lumMod val="60000"/>
                    <a:lumOff val="40000"/>
                  </a:schemeClr>
                </a:solidFill>
              </a:rPr>
              <a:t>GONJI </a:t>
            </a:r>
            <a:r>
              <a:rPr lang="sr-Latn-RS" altLang="ko-KR" sz="1600" b="1" dirty="0">
                <a:solidFill>
                  <a:schemeClr val="tx2">
                    <a:lumMod val="60000"/>
                    <a:lumOff val="40000"/>
                  </a:schemeClr>
                </a:solidFill>
              </a:rPr>
              <a:t>PRIPOJ (PROKSIMALNI)</a:t>
            </a:r>
          </a:p>
          <a:p>
            <a:pPr algn="ctr"/>
            <a:r>
              <a:rPr lang="sr-Latn-RS" altLang="ko-KR" sz="1600" i="1" dirty="0"/>
              <a:t>Spoljna trećina prednje strane </a:t>
            </a:r>
            <a:r>
              <a:rPr lang="sr-Latn-RS" altLang="ko-KR" sz="1600" i="1" dirty="0" smtClean="0"/>
              <a:t>claviculae</a:t>
            </a:r>
            <a:endParaRPr lang="sr-Latn-RS" altLang="ko-KR" sz="1600" b="1" dirty="0"/>
          </a:p>
          <a:p>
            <a:pPr algn="ctr"/>
            <a:r>
              <a:rPr lang="sr-Latn-RS" altLang="ko-KR" sz="1600" b="1" dirty="0">
                <a:solidFill>
                  <a:schemeClr val="tx2">
                    <a:lumMod val="60000"/>
                    <a:lumOff val="40000"/>
                  </a:schemeClr>
                </a:solidFill>
              </a:rPr>
              <a:t>DONJI PRIPOJ (DISTALNI)</a:t>
            </a:r>
          </a:p>
          <a:p>
            <a:pPr algn="ctr"/>
            <a:r>
              <a:rPr lang="sr-Latn-RS" altLang="ko-KR" sz="1600" i="1" dirty="0"/>
              <a:t>Tuberositas deltoidea humeri</a:t>
            </a:r>
          </a:p>
          <a:p>
            <a:endParaRPr lang="sr-Latn-RS" sz="2000" b="1" dirty="0">
              <a:solidFill>
                <a:schemeClr val="tx2">
                  <a:lumMod val="60000"/>
                  <a:lumOff val="40000"/>
                </a:schemeClr>
              </a:solidFill>
            </a:endParaRPr>
          </a:p>
        </p:txBody>
      </p:sp>
    </p:spTree>
    <p:custDataLst>
      <p:tags r:id="rId1"/>
    </p:custDataLst>
    <p:extLst>
      <p:ext uri="{BB962C8B-B14F-4D97-AF65-F5344CB8AC3E}">
        <p14:creationId xmlns:p14="http://schemas.microsoft.com/office/powerpoint/2010/main" val="2299334133"/>
      </p:ext>
    </p:extLst>
  </p:cSld>
  <p:clrMapOvr>
    <a:masterClrMapping/>
  </p:clrMapOvr>
  <mc:AlternateContent xmlns:mc="http://schemas.openxmlformats.org/markup-compatibility/2006">
    <mc:Choice xmlns:p14="http://schemas.microsoft.com/office/powerpoint/2010/main" Requires="p14">
      <p:transition spd="slow" p14:dur="4400" advTm="28638">
        <p14:honeycomb/>
      </p:transition>
    </mc:Choice>
    <mc:Fallback>
      <p:transition spd="slow" advTm="2863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additive="base">
                                        <p:cTn id="2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 calcmode="lin" valueType="num">
                                      <p:cBhvr additive="base">
                                        <p:cTn id="3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 calcmode="lin" valueType="num">
                                      <p:cBhvr additive="base">
                                        <p:cTn id="4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
                                            <p:txEl>
                                              <p:pRg st="3" end="3"/>
                                            </p:txEl>
                                          </p:spTgt>
                                        </p:tgtEl>
                                        <p:attrNameLst>
                                          <p:attrName>style.visibility</p:attrName>
                                        </p:attrNameLst>
                                      </p:cBhvr>
                                      <p:to>
                                        <p:strVal val="visible"/>
                                      </p:to>
                                    </p:set>
                                    <p:anim calcmode="lin" valueType="num">
                                      <p:cBhvr additive="base">
                                        <p:cTn id="4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 calcmode="lin" valueType="num">
                                      <p:cBhvr additive="base">
                                        <p:cTn id="5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4">
                                            <p:txEl>
                                              <p:pRg st="5" end="5"/>
                                            </p:txEl>
                                          </p:spTgt>
                                        </p:tgtEl>
                                        <p:attrNameLst>
                                          <p:attrName>style.visibility</p:attrName>
                                        </p:attrNameLst>
                                      </p:cBhvr>
                                      <p:to>
                                        <p:strVal val="visible"/>
                                      </p:to>
                                    </p:set>
                                    <p:anim calcmode="lin" valueType="num">
                                      <p:cBhvr additive="base">
                                        <p:cTn id="5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sr-Latn-RS" altLang="ko-KR" sz="2400" dirty="0" smtClean="0"/>
              <a:t>DA OBNOVIMO ZAJEDNO...</a:t>
            </a:r>
            <a:endParaRPr lang="ko-KR" altLang="en-US" sz="2400" dirty="0"/>
          </a:p>
        </p:txBody>
      </p:sp>
      <p:sp>
        <p:nvSpPr>
          <p:cNvPr id="2" name="Content Placeholder 1"/>
          <p:cNvSpPr>
            <a:spLocks noGrp="1"/>
          </p:cNvSpPr>
          <p:nvPr>
            <p:ph idx="1"/>
          </p:nvPr>
        </p:nvSpPr>
        <p:spPr>
          <a:xfrm>
            <a:off x="1547664" y="987574"/>
            <a:ext cx="7596336" cy="1728192"/>
          </a:xfrm>
        </p:spPr>
        <p:txBody>
          <a:bodyPr/>
          <a:lstStyle/>
          <a:p>
            <a:pPr lvl="0" algn="ctr"/>
            <a:r>
              <a:rPr lang="sr-Latn-RS" b="1" dirty="0"/>
              <a:t>6</a:t>
            </a:r>
            <a:r>
              <a:rPr lang="sr-Latn-RS" b="1" dirty="0" smtClean="0"/>
              <a:t>.PITANJE:</a:t>
            </a:r>
          </a:p>
          <a:p>
            <a:pPr lvl="0" algn="ctr"/>
            <a:r>
              <a:rPr lang="sr-Latn-RS" b="1" dirty="0" smtClean="0"/>
              <a:t>  Koji nerv oživčava odnosno INERVIŠE mišić </a:t>
            </a:r>
          </a:p>
          <a:p>
            <a:pPr lvl="0" algn="ctr"/>
            <a:r>
              <a:rPr lang="sr-Latn-RS" i="1" dirty="0" smtClean="0">
                <a:solidFill>
                  <a:schemeClr val="tx2">
                    <a:lumMod val="60000"/>
                    <a:lumOff val="40000"/>
                  </a:schemeClr>
                </a:solidFill>
              </a:rPr>
              <a:t>m.deltoideus pars clavicularis </a:t>
            </a:r>
            <a:r>
              <a:rPr lang="sr-Latn-RS" b="1" dirty="0" smtClean="0"/>
              <a:t>?</a:t>
            </a:r>
          </a:p>
          <a:p>
            <a:pPr lvl="0"/>
            <a:endParaRPr lang="en-US" b="1" dirty="0"/>
          </a:p>
        </p:txBody>
      </p:sp>
      <p:sp>
        <p:nvSpPr>
          <p:cNvPr id="4" name="Content Placeholder 3"/>
          <p:cNvSpPr>
            <a:spLocks noGrp="1"/>
          </p:cNvSpPr>
          <p:nvPr>
            <p:ph idx="10"/>
          </p:nvPr>
        </p:nvSpPr>
        <p:spPr>
          <a:xfrm>
            <a:off x="1331640" y="2211710"/>
            <a:ext cx="7812360" cy="2448272"/>
          </a:xfrm>
        </p:spPr>
        <p:txBody>
          <a:bodyPr/>
          <a:lstStyle/>
          <a:p>
            <a:r>
              <a:rPr lang="sr-Latn-RS" sz="4000" dirty="0"/>
              <a:t> </a:t>
            </a:r>
            <a:r>
              <a:rPr lang="sr-Latn-RS" sz="4000" dirty="0" smtClean="0"/>
              <a:t>                   </a:t>
            </a:r>
            <a:r>
              <a:rPr lang="sr-Latn-RS" sz="2000" b="1" dirty="0" smtClean="0">
                <a:solidFill>
                  <a:schemeClr val="tx2">
                    <a:lumMod val="60000"/>
                    <a:lumOff val="40000"/>
                  </a:schemeClr>
                </a:solidFill>
              </a:rPr>
              <a:t>ODGOVOR:</a:t>
            </a:r>
          </a:p>
          <a:p>
            <a:r>
              <a:rPr lang="sr-Latn-RS" sz="2000" b="1" dirty="0" smtClean="0">
                <a:solidFill>
                  <a:schemeClr val="tx2">
                    <a:lumMod val="60000"/>
                    <a:lumOff val="40000"/>
                  </a:schemeClr>
                </a:solidFill>
              </a:rPr>
              <a:t>Ovaj mišić inerviše nerv </a:t>
            </a:r>
            <a:r>
              <a:rPr lang="sr-Latn-RS" sz="2000" i="1" dirty="0" smtClean="0">
                <a:solidFill>
                  <a:schemeClr val="tx1"/>
                </a:solidFill>
              </a:rPr>
              <a:t>n.axilaris</a:t>
            </a:r>
            <a:r>
              <a:rPr lang="sr-Latn-RS" sz="2000" b="1" dirty="0" smtClean="0">
                <a:solidFill>
                  <a:schemeClr val="tx2">
                    <a:lumMod val="60000"/>
                    <a:lumOff val="40000"/>
                  </a:schemeClr>
                </a:solidFill>
              </a:rPr>
              <a:t> iz korena </a:t>
            </a:r>
            <a:r>
              <a:rPr lang="sr-Latn-RS" sz="2000" i="1" dirty="0" smtClean="0">
                <a:solidFill>
                  <a:schemeClr val="tx1"/>
                </a:solidFill>
              </a:rPr>
              <a:t>C5,C6.</a:t>
            </a:r>
            <a:endParaRPr lang="sr-Latn-RS" sz="2000" i="1" dirty="0">
              <a:solidFill>
                <a:schemeClr val="tx1"/>
              </a:solidFill>
            </a:endParaRPr>
          </a:p>
        </p:txBody>
      </p:sp>
    </p:spTree>
    <p:custDataLst>
      <p:tags r:id="rId1"/>
    </p:custDataLst>
    <p:extLst>
      <p:ext uri="{BB962C8B-B14F-4D97-AF65-F5344CB8AC3E}">
        <p14:creationId xmlns:p14="http://schemas.microsoft.com/office/powerpoint/2010/main" val="2299334133"/>
      </p:ext>
    </p:extLst>
  </p:cSld>
  <p:clrMapOvr>
    <a:masterClrMapping/>
  </p:clrMapOvr>
  <mc:AlternateContent xmlns:mc="http://schemas.openxmlformats.org/markup-compatibility/2006">
    <mc:Choice xmlns:p14="http://schemas.microsoft.com/office/powerpoint/2010/main" Requires="p14">
      <p:transition spd="slow" p14:dur="4400" advTm="21293">
        <p14:honeycomb/>
      </p:transition>
    </mc:Choice>
    <mc:Fallback>
      <p:transition spd="slow" advTm="2129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 calcmode="lin" valueType="num">
                                      <p:cBhvr additive="base">
                                        <p:cTn id="3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 calcmode="lin" valueType="num">
                                      <p:cBhvr additive="base">
                                        <p:cTn id="4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sr-Latn-RS" altLang="ko-KR" sz="2400" dirty="0" smtClean="0"/>
              <a:t>DA OBNOVIMO ZAJEDNO...</a:t>
            </a:r>
            <a:endParaRPr lang="ko-KR" altLang="en-US" sz="2400" dirty="0"/>
          </a:p>
        </p:txBody>
      </p:sp>
      <p:sp>
        <p:nvSpPr>
          <p:cNvPr id="2" name="Content Placeholder 1"/>
          <p:cNvSpPr>
            <a:spLocks noGrp="1"/>
          </p:cNvSpPr>
          <p:nvPr>
            <p:ph idx="1"/>
          </p:nvPr>
        </p:nvSpPr>
        <p:spPr>
          <a:xfrm>
            <a:off x="1115616" y="987574"/>
            <a:ext cx="8028384" cy="1728192"/>
          </a:xfrm>
        </p:spPr>
        <p:txBody>
          <a:bodyPr/>
          <a:lstStyle/>
          <a:p>
            <a:pPr lvl="0" algn="ctr"/>
            <a:r>
              <a:rPr lang="sr-Latn-RS" b="1" dirty="0"/>
              <a:t>7</a:t>
            </a:r>
            <a:r>
              <a:rPr lang="sr-Latn-RS" b="1" dirty="0" smtClean="0"/>
              <a:t>.PITANJE:</a:t>
            </a:r>
          </a:p>
          <a:p>
            <a:pPr lvl="0" algn="ctr"/>
            <a:r>
              <a:rPr lang="sr-Latn-RS" b="1" dirty="0" smtClean="0"/>
              <a:t>  Koja je selektivna funkcija mišića </a:t>
            </a:r>
            <a:r>
              <a:rPr lang="sr-Latn-RS" i="1" dirty="0" smtClean="0">
                <a:solidFill>
                  <a:srgbClr val="0070C0"/>
                </a:solidFill>
              </a:rPr>
              <a:t>m.deltoideus pars clavicularis-a</a:t>
            </a:r>
            <a:r>
              <a:rPr lang="sr-Latn-RS" b="1" dirty="0" smtClean="0"/>
              <a:t>preko GORNJEG </a:t>
            </a:r>
            <a:r>
              <a:rPr lang="sr-Latn-RS" dirty="0" smtClean="0"/>
              <a:t>(PROKSIMALNOG), </a:t>
            </a:r>
          </a:p>
          <a:p>
            <a:pPr lvl="0" algn="ctr"/>
            <a:r>
              <a:rPr lang="sr-Latn-RS" b="1" dirty="0" smtClean="0"/>
              <a:t>a koja preko DONJEG </a:t>
            </a:r>
            <a:r>
              <a:rPr lang="sr-Latn-RS" dirty="0" smtClean="0"/>
              <a:t>(DISTALNOG) </a:t>
            </a:r>
            <a:r>
              <a:rPr lang="sr-Latn-RS" b="1" dirty="0" smtClean="0"/>
              <a:t>pripoja?</a:t>
            </a:r>
          </a:p>
          <a:p>
            <a:pPr lvl="0"/>
            <a:endParaRPr lang="en-US" b="1" dirty="0"/>
          </a:p>
        </p:txBody>
      </p:sp>
      <p:sp>
        <p:nvSpPr>
          <p:cNvPr id="4" name="Content Placeholder 3"/>
          <p:cNvSpPr>
            <a:spLocks noGrp="1"/>
          </p:cNvSpPr>
          <p:nvPr>
            <p:ph idx="10"/>
          </p:nvPr>
        </p:nvSpPr>
        <p:spPr>
          <a:xfrm>
            <a:off x="1331640" y="2211710"/>
            <a:ext cx="7812360" cy="2448272"/>
          </a:xfrm>
        </p:spPr>
        <p:txBody>
          <a:bodyPr/>
          <a:lstStyle/>
          <a:p>
            <a:r>
              <a:rPr lang="sr-Latn-RS" sz="4000" dirty="0"/>
              <a:t> </a:t>
            </a:r>
            <a:r>
              <a:rPr lang="sr-Latn-RS" sz="4000" dirty="0" smtClean="0"/>
              <a:t>                   </a:t>
            </a:r>
            <a:r>
              <a:rPr lang="sr-Latn-RS" sz="2000" b="1" dirty="0" smtClean="0">
                <a:solidFill>
                  <a:schemeClr val="tx2">
                    <a:lumMod val="60000"/>
                    <a:lumOff val="40000"/>
                  </a:schemeClr>
                </a:solidFill>
              </a:rPr>
              <a:t>ODGOVOR:</a:t>
            </a:r>
          </a:p>
          <a:p>
            <a:pPr algn="ctr"/>
            <a:r>
              <a:rPr lang="sr-Latn-RS" altLang="ko-KR" sz="1600" b="1" dirty="0" smtClean="0">
                <a:solidFill>
                  <a:srgbClr val="0070C0"/>
                </a:solidFill>
              </a:rPr>
              <a:t>SELEKTIVNA FUNKCIJA MIŠIĆA m.deltoideus pars clavicularisa</a:t>
            </a:r>
            <a:endParaRPr lang="sr-Latn-RS" altLang="ko-KR" sz="1600" b="1" dirty="0">
              <a:solidFill>
                <a:srgbClr val="0070C0"/>
              </a:solidFill>
            </a:endParaRPr>
          </a:p>
          <a:p>
            <a:pPr algn="ctr"/>
            <a:r>
              <a:rPr lang="sr-Latn-RS" altLang="ko-KR" sz="1600" dirty="0" smtClean="0"/>
              <a:t>- Preko </a:t>
            </a:r>
            <a:r>
              <a:rPr lang="sr-Latn-RS" altLang="ko-KR" sz="1600" b="1" u="sng" dirty="0"/>
              <a:t>proksimalnog pripoja </a:t>
            </a:r>
            <a:r>
              <a:rPr lang="sr-Latn-RS" altLang="ko-KR" sz="1600" dirty="0"/>
              <a:t>na ključnoj kosti </a:t>
            </a:r>
          </a:p>
          <a:p>
            <a:pPr algn="ctr"/>
            <a:r>
              <a:rPr lang="sr-Latn-RS" altLang="ko-KR" sz="1600" dirty="0">
                <a:solidFill>
                  <a:srgbClr val="0070C0"/>
                </a:solidFill>
              </a:rPr>
              <a:t>ROTIRA TRUP PREMA </a:t>
            </a:r>
            <a:r>
              <a:rPr lang="sr-Latn-RS" altLang="ko-KR" sz="1600" dirty="0" smtClean="0">
                <a:solidFill>
                  <a:srgbClr val="0070C0"/>
                </a:solidFill>
              </a:rPr>
              <a:t>NADLAKTU</a:t>
            </a:r>
            <a:endParaRPr lang="sr-Latn-RS" altLang="ko-KR" sz="1600" dirty="0" smtClean="0"/>
          </a:p>
          <a:p>
            <a:endParaRPr lang="sr-Latn-RS" altLang="ko-KR" sz="1600" dirty="0" smtClean="0"/>
          </a:p>
          <a:p>
            <a:pPr algn="ctr"/>
            <a:r>
              <a:rPr lang="sr-Latn-RS" altLang="ko-KR" sz="1600" dirty="0" smtClean="0"/>
              <a:t>- Preko </a:t>
            </a:r>
            <a:r>
              <a:rPr lang="sr-Latn-RS" altLang="ko-KR" sz="1600" b="1" u="sng" dirty="0"/>
              <a:t>distalnog pripoja </a:t>
            </a:r>
            <a:r>
              <a:rPr lang="sr-Latn-RS" altLang="ko-KR" sz="1600" dirty="0"/>
              <a:t>na nadlaktu </a:t>
            </a:r>
          </a:p>
          <a:p>
            <a:pPr algn="ctr"/>
            <a:r>
              <a:rPr lang="sr-Latn-RS" altLang="ko-KR" sz="1600" dirty="0">
                <a:solidFill>
                  <a:srgbClr val="0070C0"/>
                </a:solidFill>
              </a:rPr>
              <a:t>FLEKSIJA I ADDUKCIJA NADLAKTA PREMA GRUDNOM KOŠU</a:t>
            </a:r>
          </a:p>
          <a:p>
            <a:endParaRPr lang="sr-Latn-RS" altLang="ko-KR" sz="1600" dirty="0"/>
          </a:p>
          <a:p>
            <a:endParaRPr lang="sr-Latn-RS" sz="1600" b="1" dirty="0">
              <a:solidFill>
                <a:srgbClr val="0070C0"/>
              </a:solidFill>
            </a:endParaRPr>
          </a:p>
        </p:txBody>
      </p:sp>
    </p:spTree>
    <p:custDataLst>
      <p:tags r:id="rId1"/>
    </p:custDataLst>
    <p:extLst>
      <p:ext uri="{BB962C8B-B14F-4D97-AF65-F5344CB8AC3E}">
        <p14:creationId xmlns:p14="http://schemas.microsoft.com/office/powerpoint/2010/main" val="285661456"/>
      </p:ext>
    </p:extLst>
  </p:cSld>
  <p:clrMapOvr>
    <a:masterClrMapping/>
  </p:clrMapOvr>
  <mc:AlternateContent xmlns:mc="http://schemas.openxmlformats.org/markup-compatibility/2006">
    <mc:Choice xmlns:p14="http://schemas.microsoft.com/office/powerpoint/2010/main" Requires="p14">
      <p:transition spd="slow" p14:dur="4400" advTm="36770">
        <p14:honeycomb/>
      </p:transition>
    </mc:Choice>
    <mc:Fallback>
      <p:transition spd="slow" advTm="3677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 calcmode="lin" valueType="num">
                                      <p:cBhvr additive="base">
                                        <p:cTn id="3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 calcmode="lin" valueType="num">
                                      <p:cBhvr additive="base">
                                        <p:cTn id="4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 calcmode="lin" valueType="num">
                                      <p:cBhvr additive="base">
                                        <p:cTn id="4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 calcmode="lin" valueType="num">
                                      <p:cBhvr additive="base">
                                        <p:cTn id="5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anim calcmode="lin" valueType="num">
                                      <p:cBhvr additive="base">
                                        <p:cTn id="5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
                                            <p:txEl>
                                              <p:pRg st="6" end="6"/>
                                            </p:txEl>
                                          </p:spTgt>
                                        </p:tgtEl>
                                        <p:attrNameLst>
                                          <p:attrName>style.visibility</p:attrName>
                                        </p:attrNameLst>
                                      </p:cBhvr>
                                      <p:to>
                                        <p:strVal val="visible"/>
                                      </p:to>
                                    </p:set>
                                    <p:anim calcmode="lin" valueType="num">
                                      <p:cBhvr additive="base">
                                        <p:cTn id="6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403648" y="1664245"/>
            <a:ext cx="7499176" cy="2995737"/>
          </a:xfrm>
        </p:spPr>
        <p:txBody>
          <a:bodyPr/>
          <a:lstStyle/>
          <a:p>
            <a:pPr algn="ctr"/>
            <a:r>
              <a:rPr lang="sr-Latn-RS" sz="2000" b="1" dirty="0" smtClean="0">
                <a:solidFill>
                  <a:srgbClr val="0070C0"/>
                </a:solidFill>
              </a:rPr>
              <a:t>- Domaći zadatak -</a:t>
            </a:r>
          </a:p>
          <a:p>
            <a:pPr algn="ctr"/>
            <a:r>
              <a:rPr lang="sr-Latn-RS" sz="2000" b="1" dirty="0" smtClean="0"/>
              <a:t>Obnovite anatomiju ramena i naučite nastavnu jedinicu </a:t>
            </a:r>
          </a:p>
          <a:p>
            <a:pPr algn="ctr"/>
            <a:r>
              <a:rPr lang="sr-Latn-RS" sz="2000" b="1" dirty="0" smtClean="0"/>
              <a:t>„</a:t>
            </a:r>
            <a:r>
              <a:rPr lang="sr-Latn-RS" sz="2000" b="1" dirty="0" smtClean="0"/>
              <a:t>Manuelno mišićno testiranje mišića fleksora nadlakta“.</a:t>
            </a:r>
            <a:endParaRPr lang="sr-Latn-RS" sz="2000" b="1" dirty="0" smtClean="0"/>
          </a:p>
        </p:txBody>
      </p:sp>
    </p:spTree>
    <p:custDataLst>
      <p:tags r:id="rId1"/>
    </p:custDataLst>
    <p:extLst>
      <p:ext uri="{BB962C8B-B14F-4D97-AF65-F5344CB8AC3E}">
        <p14:creationId xmlns:p14="http://schemas.microsoft.com/office/powerpoint/2010/main" val="2574598748"/>
      </p:ext>
    </p:extLst>
  </p:cSld>
  <p:clrMapOvr>
    <a:masterClrMapping/>
  </p:clrMapOvr>
  <mc:AlternateContent xmlns:mc="http://schemas.openxmlformats.org/markup-compatibility/2006">
    <mc:Choice xmlns:p14="http://schemas.microsoft.com/office/powerpoint/2010/main" Requires="p14">
      <p:transition spd="slow" p14:dur="4400" advTm="10337">
        <p14:honeycomb/>
      </p:transition>
    </mc:Choice>
    <mc:Fallback>
      <p:transition spd="slow" advTm="10337">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r-Latn-RS" altLang="ko-KR" sz="2400" dirty="0" smtClean="0"/>
              <a:t>VAŠA PITANJA ???</a:t>
            </a:r>
            <a:endParaRPr lang="ko-KR" altLang="en-US" sz="2400" dirty="0"/>
          </a:p>
        </p:txBody>
      </p:sp>
    </p:spTree>
    <p:custDataLst>
      <p:tags r:id="rId1"/>
    </p:custDataLst>
    <p:extLst>
      <p:ext uri="{BB962C8B-B14F-4D97-AF65-F5344CB8AC3E}">
        <p14:creationId xmlns:p14="http://schemas.microsoft.com/office/powerpoint/2010/main" val="799908459"/>
      </p:ext>
    </p:extLst>
  </p:cSld>
  <p:clrMapOvr>
    <a:masterClrMapping/>
  </p:clrMapOvr>
  <mc:AlternateContent xmlns:mc="http://schemas.openxmlformats.org/markup-compatibility/2006">
    <mc:Choice xmlns:p14="http://schemas.microsoft.com/office/powerpoint/2010/main" Requires="p14">
      <p:transition spd="slow" p14:dur="4400" advTm="9249">
        <p14:honeycomb/>
      </p:transition>
    </mc:Choice>
    <mc:Fallback>
      <p:transition spd="slow" advTm="924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9832" y="2211710"/>
            <a:ext cx="4815101" cy="707886"/>
          </a:xfrm>
          <a:prstGeom prst="rect">
            <a:avLst/>
          </a:prstGeom>
          <a:noFill/>
        </p:spPr>
        <p:txBody>
          <a:bodyPr wrap="none" rtlCol="0">
            <a:spAutoFit/>
          </a:bodyPr>
          <a:lstStyle/>
          <a:p>
            <a:r>
              <a:rPr lang="sr-Latn-RS" sz="4000" dirty="0" smtClean="0"/>
              <a:t>HVALA NA PAŽNJI !</a:t>
            </a:r>
            <a:endParaRPr lang="en-US" sz="4000" dirty="0"/>
          </a:p>
        </p:txBody>
      </p:sp>
    </p:spTree>
    <p:custDataLst>
      <p:tags r:id="rId1"/>
    </p:custDataLst>
    <p:extLst>
      <p:ext uri="{BB962C8B-B14F-4D97-AF65-F5344CB8AC3E}">
        <p14:creationId xmlns:p14="http://schemas.microsoft.com/office/powerpoint/2010/main" val="245356414"/>
      </p:ext>
    </p:extLst>
  </p:cSld>
  <p:clrMapOvr>
    <a:masterClrMapping/>
  </p:clrMapOvr>
  <mc:AlternateContent xmlns:mc="http://schemas.openxmlformats.org/markup-compatibility/2006">
    <mc:Choice xmlns:p14="http://schemas.microsoft.com/office/powerpoint/2010/main" Requires="p14">
      <p:transition p14:dur="0" advTm="6474"/>
    </mc:Choice>
    <mc:Fallback>
      <p:transition advTm="64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sr-Latn-RS" altLang="ko-KR" sz="2400" dirty="0" smtClean="0"/>
              <a:t>POJAM </a:t>
            </a:r>
            <a:r>
              <a:rPr lang="sr-Latn-RS" altLang="ko-KR" sz="2400" dirty="0" smtClean="0">
                <a:solidFill>
                  <a:srgbClr val="00B0F0"/>
                </a:solidFill>
              </a:rPr>
              <a:t>„</a:t>
            </a:r>
            <a:r>
              <a:rPr lang="sr-Latn-RS" altLang="ko-KR" sz="2400" dirty="0" smtClean="0">
                <a:solidFill>
                  <a:srgbClr val="00B0F0"/>
                </a:solidFill>
              </a:rPr>
              <a:t>FLEKSIJA“ </a:t>
            </a:r>
            <a:r>
              <a:rPr lang="sr-Latn-RS" altLang="ko-KR" sz="2400" dirty="0" smtClean="0"/>
              <a:t>NADLAKTA</a:t>
            </a:r>
            <a:endParaRPr lang="ko-KR" altLang="en-US" sz="2400" dirty="0"/>
          </a:p>
        </p:txBody>
      </p:sp>
      <p:sp>
        <p:nvSpPr>
          <p:cNvPr id="2" name="Content Placeholder 1"/>
          <p:cNvSpPr>
            <a:spLocks noGrp="1"/>
          </p:cNvSpPr>
          <p:nvPr>
            <p:ph idx="1"/>
          </p:nvPr>
        </p:nvSpPr>
        <p:spPr/>
        <p:txBody>
          <a:bodyPr/>
          <a:lstStyle/>
          <a:p>
            <a:pPr lvl="0"/>
            <a:endParaRPr lang="sr-Latn-RS" b="1" dirty="0" smtClean="0"/>
          </a:p>
          <a:p>
            <a:pPr lvl="0"/>
            <a:r>
              <a:rPr lang="sr-Latn-RS" b="1" dirty="0" smtClean="0">
                <a:ln w="3175">
                  <a:noFill/>
                </a:ln>
                <a:solidFill>
                  <a:srgbClr val="00B0F0"/>
                </a:solidFill>
              </a:rPr>
              <a:t>Fleksija nadlakta </a:t>
            </a:r>
            <a:r>
              <a:rPr lang="sr-Latn-RS" b="1" dirty="0" smtClean="0"/>
              <a:t>– </a:t>
            </a:r>
            <a:r>
              <a:rPr lang="sr-Latn-RS" dirty="0" smtClean="0"/>
              <a:t>Pojam fleksija nadlakta podrazumeva</a:t>
            </a:r>
          </a:p>
          <a:p>
            <a:pPr lvl="0"/>
            <a:r>
              <a:rPr lang="sr-Latn-RS" dirty="0" smtClean="0"/>
              <a:t>                                 podizanje nadlakta pravo naviše.</a:t>
            </a:r>
          </a:p>
          <a:p>
            <a:pPr lvl="0"/>
            <a:r>
              <a:rPr lang="sr-Latn-RS" dirty="0"/>
              <a:t> </a:t>
            </a:r>
            <a:r>
              <a:rPr lang="sr-Latn-RS" dirty="0" smtClean="0"/>
              <a:t>                                Lakat je potpuno opružen,kao i šaka. </a:t>
            </a:r>
            <a:endParaRPr lang="en-US" b="1" dirty="0"/>
          </a:p>
        </p:txBody>
      </p:sp>
      <p:pic>
        <p:nvPicPr>
          <p:cNvPr id="7" name="Content Placeholder 6"/>
          <p:cNvPicPr>
            <a:picLocks noGrp="1" noChangeAspect="1"/>
          </p:cNvPicPr>
          <p:nvPr>
            <p:ph idx="10"/>
          </p:nvPr>
        </p:nvPicPr>
        <p:blipFill>
          <a:blip r:embed="rId3" cstate="print">
            <a:extLst>
              <a:ext uri="{28A0092B-C50C-407E-A947-70E740481C1C}">
                <a14:useLocalDpi xmlns:a14="http://schemas.microsoft.com/office/drawing/2010/main" val="0"/>
              </a:ext>
            </a:extLst>
          </a:blip>
          <a:stretch>
            <a:fillRect/>
          </a:stretch>
        </p:blipFill>
        <p:spPr>
          <a:xfrm>
            <a:off x="2411760" y="1419622"/>
            <a:ext cx="1317249" cy="2995613"/>
          </a:xfrm>
        </p:spPr>
      </p:pic>
    </p:spTree>
    <p:custDataLst>
      <p:tags r:id="rId1"/>
    </p:custDataLst>
    <p:extLst>
      <p:ext uri="{BB962C8B-B14F-4D97-AF65-F5344CB8AC3E}">
        <p14:creationId xmlns:p14="http://schemas.microsoft.com/office/powerpoint/2010/main" val="979107610"/>
      </p:ext>
    </p:extLst>
  </p:cSld>
  <p:clrMapOvr>
    <a:masterClrMapping/>
  </p:clrMapOvr>
  <mc:AlternateContent xmlns:mc="http://schemas.openxmlformats.org/markup-compatibility/2006">
    <mc:Choice xmlns:p14="http://schemas.microsoft.com/office/powerpoint/2010/main" Requires="p14">
      <p:transition spd="slow" p14:dur="4400" advTm="7985">
        <p14:honeycomb/>
      </p:transition>
    </mc:Choice>
    <mc:Fallback>
      <p:transition spd="slow" advTm="798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sr-Latn-RS" altLang="ko-KR" sz="2400" dirty="0"/>
              <a:t>POJAM </a:t>
            </a:r>
            <a:r>
              <a:rPr lang="sr-Latn-RS" altLang="ko-KR" sz="2400" dirty="0">
                <a:solidFill>
                  <a:srgbClr val="00B0F0"/>
                </a:solidFill>
              </a:rPr>
              <a:t>„FLEKSIJA“ </a:t>
            </a:r>
            <a:r>
              <a:rPr lang="sr-Latn-RS" altLang="ko-KR" sz="2400" dirty="0"/>
              <a:t>NADLAKTA</a:t>
            </a:r>
            <a:endParaRPr lang="ko-KR" altLang="en-US" sz="2400" dirty="0"/>
          </a:p>
        </p:txBody>
      </p:sp>
      <p:sp>
        <p:nvSpPr>
          <p:cNvPr id="2" name="Content Placeholder 1"/>
          <p:cNvSpPr>
            <a:spLocks noGrp="1"/>
          </p:cNvSpPr>
          <p:nvPr>
            <p:ph idx="1"/>
          </p:nvPr>
        </p:nvSpPr>
        <p:spPr/>
        <p:txBody>
          <a:bodyPr/>
          <a:lstStyle/>
          <a:p>
            <a:pPr lvl="0"/>
            <a:endParaRPr lang="sr-Latn-RS" b="1" dirty="0" smtClean="0"/>
          </a:p>
          <a:p>
            <a:pPr lvl="0"/>
            <a:r>
              <a:rPr lang="sr-Latn-RS" b="1" dirty="0">
                <a:ln w="3175">
                  <a:noFill/>
                </a:ln>
                <a:solidFill>
                  <a:srgbClr val="00B0F0"/>
                </a:solidFill>
              </a:rPr>
              <a:t>Fleksija </a:t>
            </a:r>
            <a:r>
              <a:rPr lang="sr-Latn-RS" b="1" dirty="0" smtClean="0">
                <a:ln w="3175">
                  <a:noFill/>
                </a:ln>
                <a:solidFill>
                  <a:srgbClr val="00B0F0"/>
                </a:solidFill>
              </a:rPr>
              <a:t>nadlakta </a:t>
            </a:r>
            <a:r>
              <a:rPr lang="sr-Latn-RS" b="1" dirty="0" smtClean="0"/>
              <a:t>– </a:t>
            </a:r>
            <a:r>
              <a:rPr lang="sr-Latn-RS" dirty="0" smtClean="0"/>
              <a:t>Pojam fleksija nadlakta podrazumeva</a:t>
            </a:r>
          </a:p>
          <a:p>
            <a:pPr lvl="0"/>
            <a:r>
              <a:rPr lang="sr-Latn-RS" dirty="0" smtClean="0"/>
              <a:t>                                 podizanje nadlakta pravo naviše.</a:t>
            </a:r>
          </a:p>
          <a:p>
            <a:pPr lvl="0"/>
            <a:r>
              <a:rPr lang="sr-Latn-RS" dirty="0"/>
              <a:t> </a:t>
            </a:r>
            <a:r>
              <a:rPr lang="sr-Latn-RS" dirty="0" smtClean="0"/>
              <a:t>                                Lakat je potpuno opružen,kao i šaka. </a:t>
            </a:r>
            <a:endParaRPr lang="en-US" b="1" dirty="0"/>
          </a:p>
        </p:txBody>
      </p:sp>
      <p:pic>
        <p:nvPicPr>
          <p:cNvPr id="7" name="Content Placeholder 6"/>
          <p:cNvPicPr>
            <a:picLocks noGrp="1" noChangeAspect="1"/>
          </p:cNvPicPr>
          <p:nvPr>
            <p:ph idx="10"/>
          </p:nvPr>
        </p:nvPicPr>
        <p:blipFill>
          <a:blip r:embed="rId3" cstate="print">
            <a:extLst>
              <a:ext uri="{28A0092B-C50C-407E-A947-70E740481C1C}">
                <a14:useLocalDpi xmlns:a14="http://schemas.microsoft.com/office/drawing/2010/main" val="0"/>
              </a:ext>
            </a:extLst>
          </a:blip>
          <a:stretch>
            <a:fillRect/>
          </a:stretch>
        </p:blipFill>
        <p:spPr>
          <a:xfrm>
            <a:off x="2411760" y="1419622"/>
            <a:ext cx="1317249" cy="2995613"/>
          </a:xfr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1761" y="1419622"/>
            <a:ext cx="1377544" cy="3168352"/>
          </a:xfrm>
          <a:prstGeom prst="rect">
            <a:avLst/>
          </a:prstGeom>
        </p:spPr>
      </p:pic>
      <p:sp>
        <p:nvSpPr>
          <p:cNvPr id="5" name="TextBox 4"/>
          <p:cNvSpPr txBox="1"/>
          <p:nvPr/>
        </p:nvSpPr>
        <p:spPr>
          <a:xfrm>
            <a:off x="4355976" y="2499742"/>
            <a:ext cx="4433265" cy="923330"/>
          </a:xfrm>
          <a:prstGeom prst="rect">
            <a:avLst/>
          </a:prstGeom>
          <a:noFill/>
        </p:spPr>
        <p:txBody>
          <a:bodyPr wrap="none" rtlCol="0">
            <a:spAutoFit/>
          </a:bodyPr>
          <a:lstStyle/>
          <a:p>
            <a:r>
              <a:rPr lang="sr-Latn-RS" b="1" dirty="0" smtClean="0"/>
              <a:t>NORMALNA POKRETLJIVOST FLEKSIJE</a:t>
            </a:r>
          </a:p>
          <a:p>
            <a:endParaRPr lang="sr-Latn-RS" dirty="0"/>
          </a:p>
          <a:p>
            <a:pPr algn="ctr"/>
            <a:r>
              <a:rPr lang="sr-Latn-RS" dirty="0" smtClean="0"/>
              <a:t>180 stepeni</a:t>
            </a:r>
            <a:endParaRPr lang="en-US" dirty="0"/>
          </a:p>
        </p:txBody>
      </p:sp>
    </p:spTree>
    <p:custDataLst>
      <p:tags r:id="rId1"/>
    </p:custDataLst>
    <p:extLst>
      <p:ext uri="{BB962C8B-B14F-4D97-AF65-F5344CB8AC3E}">
        <p14:creationId xmlns:p14="http://schemas.microsoft.com/office/powerpoint/2010/main" val="1601505038"/>
      </p:ext>
    </p:extLst>
  </p:cSld>
  <p:clrMapOvr>
    <a:masterClrMapping/>
  </p:clrMapOvr>
  <mc:AlternateContent xmlns:mc="http://schemas.openxmlformats.org/markup-compatibility/2006">
    <mc:Choice xmlns:p14="http://schemas.microsoft.com/office/powerpoint/2010/main" Requires="p14">
      <p:transition p14:dur="0" advTm="10026"/>
    </mc:Choice>
    <mc:Fallback>
      <p:transition advTm="100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67494"/>
            <a:ext cx="8496944" cy="460648"/>
          </a:xfrm>
        </p:spPr>
        <p:txBody>
          <a:bodyPr/>
          <a:lstStyle/>
          <a:p>
            <a:pPr algn="ctr"/>
            <a:r>
              <a:rPr lang="sr-Latn-RS" altLang="ko-KR" b="1" dirty="0" smtClean="0">
                <a:solidFill>
                  <a:schemeClr val="bg1"/>
                </a:solidFill>
              </a:rPr>
              <a:t>KRATAK OSVRT NA ANATOMIJU RAMENOG ZGLOBA</a:t>
            </a:r>
            <a:endParaRPr lang="en-US" b="1" dirty="0">
              <a:solidFill>
                <a:schemeClr val="bg1"/>
              </a:solidFill>
            </a:endParaRPr>
          </a:p>
        </p:txBody>
      </p:sp>
      <p:sp>
        <p:nvSpPr>
          <p:cNvPr id="5" name="Content Placeholder 4"/>
          <p:cNvSpPr>
            <a:spLocks noGrp="1"/>
          </p:cNvSpPr>
          <p:nvPr>
            <p:ph idx="10"/>
          </p:nvPr>
        </p:nvSpPr>
        <p:spPr>
          <a:xfrm>
            <a:off x="395536" y="1635646"/>
            <a:ext cx="8496944" cy="2995737"/>
          </a:xfrm>
        </p:spPr>
        <p:txBody>
          <a:bodyPr/>
          <a:lstStyle/>
          <a:p>
            <a:endParaRPr lang="sr-Latn-RS" altLang="ko-KR" b="1" dirty="0" smtClean="0"/>
          </a:p>
          <a:p>
            <a:endParaRPr lang="en-US" altLang="ko-KR" b="1" dirty="0"/>
          </a:p>
          <a:p>
            <a:endParaRPr lang="sr-Latn-RS" altLang="ko-KR" dirty="0"/>
          </a:p>
          <a:p>
            <a:endParaRPr lang="en-US" altLang="ko-KR" dirty="0">
              <a:latin typeface="Arial" pitchFamily="34" charset="0"/>
              <a:cs typeface="Arial" pitchFamily="34" charset="0"/>
            </a:endParaRPr>
          </a:p>
          <a:p>
            <a:endParaRPr lang="ko-KR" altLang="en-US" dirty="0">
              <a:latin typeface="Arial" pitchFamily="34" charset="0"/>
              <a:cs typeface="Arial" pitchFamily="34" charset="0"/>
            </a:endParaRPr>
          </a:p>
        </p:txBody>
      </p:sp>
      <p:sp>
        <p:nvSpPr>
          <p:cNvPr id="3" name="Title 2"/>
          <p:cNvSpPr>
            <a:spLocks noGrp="1"/>
          </p:cNvSpPr>
          <p:nvPr>
            <p:ph type="title"/>
          </p:nvPr>
        </p:nvSpPr>
        <p:spPr/>
        <p:txBody>
          <a:bodyPr/>
          <a:lstStyle/>
          <a:p>
            <a:r>
              <a:rPr lang="en-US" dirty="0" smtClean="0"/>
              <a:t> </a:t>
            </a:r>
            <a:endParaRPr lang="en-US" dirty="0"/>
          </a:p>
        </p:txBody>
      </p:sp>
      <p:sp>
        <p:nvSpPr>
          <p:cNvPr id="4" name="TextBox 3"/>
          <p:cNvSpPr txBox="1"/>
          <p:nvPr/>
        </p:nvSpPr>
        <p:spPr>
          <a:xfrm>
            <a:off x="0" y="1131590"/>
            <a:ext cx="9144000" cy="923330"/>
          </a:xfrm>
          <a:prstGeom prst="rect">
            <a:avLst/>
          </a:prstGeom>
          <a:noFill/>
        </p:spPr>
        <p:txBody>
          <a:bodyPr wrap="square" rtlCol="0">
            <a:spAutoFit/>
          </a:bodyPr>
          <a:lstStyle/>
          <a:p>
            <a:pPr algn="ctr"/>
            <a:r>
              <a:rPr lang="sr-Latn-RS" b="1" dirty="0" smtClean="0"/>
              <a:t>Rameni zglob – </a:t>
            </a:r>
            <a:r>
              <a:rPr lang="sr-Latn-RS" i="1" dirty="0" smtClean="0"/>
              <a:t>(latinski naziv Articulatio glenohumerale) </a:t>
            </a:r>
            <a:endParaRPr lang="sr-Latn-RS" dirty="0" smtClean="0"/>
          </a:p>
          <a:p>
            <a:endParaRPr lang="sr-Latn-RS" i="1" dirty="0"/>
          </a:p>
          <a:p>
            <a:r>
              <a:rPr lang="sr-Latn-RS" dirty="0" smtClean="0"/>
              <a:t>Predstavlja spoj gornjeg okrajka kosti nadlakta (</a:t>
            </a:r>
            <a:r>
              <a:rPr lang="sr-Latn-RS" b="1" i="1" dirty="0" smtClean="0"/>
              <a:t>os </a:t>
            </a:r>
            <a:r>
              <a:rPr lang="sr-Latn-RS" b="1" i="1" dirty="0" smtClean="0"/>
              <a:t>humerus</a:t>
            </a:r>
            <a:r>
              <a:rPr lang="sr-Latn-RS" dirty="0" smtClean="0"/>
              <a:t>) sa </a:t>
            </a:r>
            <a:r>
              <a:rPr lang="sr-Latn-RS" dirty="0" smtClean="0"/>
              <a:t>lopaticom (</a:t>
            </a:r>
            <a:r>
              <a:rPr lang="sr-Latn-RS" b="1" i="1" dirty="0" smtClean="0"/>
              <a:t>scapulae</a:t>
            </a:r>
            <a:r>
              <a:rPr lang="sr-Latn-RS" dirty="0" smtClean="0"/>
              <a:t>). </a:t>
            </a:r>
            <a:r>
              <a:rPr lang="sr-Latn-RS" i="1" dirty="0" smtClean="0"/>
              <a:t> </a:t>
            </a:r>
            <a:endParaRPr lang="en-US" i="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2283718"/>
            <a:ext cx="3898006" cy="2684035"/>
          </a:xfrm>
          <a:prstGeom prst="rect">
            <a:avLst/>
          </a:prstGeom>
        </p:spPr>
      </p:pic>
    </p:spTree>
    <p:custDataLst>
      <p:tags r:id="rId1"/>
    </p:custDataLst>
    <p:extLst>
      <p:ext uri="{BB962C8B-B14F-4D97-AF65-F5344CB8AC3E}">
        <p14:creationId xmlns:p14="http://schemas.microsoft.com/office/powerpoint/2010/main" val="4252776325"/>
      </p:ext>
    </p:extLst>
  </p:cSld>
  <p:clrMapOvr>
    <a:masterClrMapping/>
  </p:clrMapOvr>
  <mc:AlternateContent xmlns:mc="http://schemas.openxmlformats.org/markup-compatibility/2006">
    <mc:Choice xmlns:p14="http://schemas.microsoft.com/office/powerpoint/2010/main" Requires="p14">
      <p:transition spd="slow" p14:dur="3400" advTm="11041">
        <p14:reveal/>
      </p:transition>
    </mc:Choice>
    <mc:Fallback>
      <p:transition spd="slow" advTm="1104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67494"/>
            <a:ext cx="8496944" cy="460648"/>
          </a:xfrm>
        </p:spPr>
        <p:txBody>
          <a:bodyPr/>
          <a:lstStyle/>
          <a:p>
            <a:pPr algn="ctr"/>
            <a:r>
              <a:rPr lang="sr-Latn-RS" altLang="ko-KR" b="1" dirty="0" smtClean="0">
                <a:solidFill>
                  <a:schemeClr val="bg1"/>
                </a:solidFill>
              </a:rPr>
              <a:t>KRATAK OSVRT NA ANATOMIJU RAMENOG ZGLOBA</a:t>
            </a:r>
            <a:endParaRPr lang="en-US" b="1" dirty="0">
              <a:solidFill>
                <a:schemeClr val="bg1"/>
              </a:solidFill>
            </a:endParaRPr>
          </a:p>
        </p:txBody>
      </p:sp>
      <p:sp>
        <p:nvSpPr>
          <p:cNvPr id="5" name="Content Placeholder 4"/>
          <p:cNvSpPr>
            <a:spLocks noGrp="1"/>
          </p:cNvSpPr>
          <p:nvPr>
            <p:ph idx="10"/>
          </p:nvPr>
        </p:nvSpPr>
        <p:spPr>
          <a:xfrm>
            <a:off x="395536" y="1635646"/>
            <a:ext cx="8496944" cy="2995737"/>
          </a:xfrm>
        </p:spPr>
        <p:txBody>
          <a:bodyPr/>
          <a:lstStyle/>
          <a:p>
            <a:endParaRPr lang="sr-Latn-RS" altLang="ko-KR" b="1" dirty="0" smtClean="0"/>
          </a:p>
          <a:p>
            <a:endParaRPr lang="en-US" altLang="ko-KR" b="1" dirty="0"/>
          </a:p>
          <a:p>
            <a:endParaRPr lang="sr-Latn-RS" altLang="ko-KR" dirty="0"/>
          </a:p>
          <a:p>
            <a:endParaRPr lang="en-US" altLang="ko-KR" dirty="0">
              <a:latin typeface="Arial" pitchFamily="34" charset="0"/>
              <a:cs typeface="Arial" pitchFamily="34" charset="0"/>
            </a:endParaRPr>
          </a:p>
          <a:p>
            <a:endParaRPr lang="ko-KR" altLang="en-US" dirty="0">
              <a:latin typeface="Arial" pitchFamily="34" charset="0"/>
              <a:cs typeface="Arial" pitchFamily="34" charset="0"/>
            </a:endParaRPr>
          </a:p>
        </p:txBody>
      </p:sp>
      <p:sp>
        <p:nvSpPr>
          <p:cNvPr id="3" name="Title 2"/>
          <p:cNvSpPr>
            <a:spLocks noGrp="1"/>
          </p:cNvSpPr>
          <p:nvPr>
            <p:ph type="title"/>
          </p:nvPr>
        </p:nvSpPr>
        <p:spPr/>
        <p:txBody>
          <a:bodyPr/>
          <a:lstStyle/>
          <a:p>
            <a:r>
              <a:rPr lang="en-US" dirty="0" smtClean="0"/>
              <a:t> </a:t>
            </a:r>
            <a:endParaRPr lang="en-US" dirty="0"/>
          </a:p>
        </p:txBody>
      </p:sp>
      <p:sp>
        <p:nvSpPr>
          <p:cNvPr id="4" name="TextBox 3"/>
          <p:cNvSpPr txBox="1"/>
          <p:nvPr/>
        </p:nvSpPr>
        <p:spPr>
          <a:xfrm>
            <a:off x="899592" y="1347614"/>
            <a:ext cx="6326604" cy="2585323"/>
          </a:xfrm>
          <a:prstGeom prst="rect">
            <a:avLst/>
          </a:prstGeom>
          <a:noFill/>
        </p:spPr>
        <p:txBody>
          <a:bodyPr wrap="none" rtlCol="0">
            <a:spAutoFit/>
          </a:bodyPr>
          <a:lstStyle/>
          <a:p>
            <a:r>
              <a:rPr lang="sr-Latn-RS" b="1" dirty="0" smtClean="0"/>
              <a:t>Rameni zglob – </a:t>
            </a:r>
            <a:r>
              <a:rPr lang="sr-Latn-RS" i="1" dirty="0" smtClean="0"/>
              <a:t>(latinski naziv Articulatio glenohumerale) </a:t>
            </a:r>
            <a:endParaRPr lang="sr-Latn-RS" dirty="0" smtClean="0"/>
          </a:p>
          <a:p>
            <a:endParaRPr lang="sr-Latn-RS" i="1" dirty="0" smtClean="0"/>
          </a:p>
          <a:p>
            <a:r>
              <a:rPr lang="sr-Latn-RS" b="1" dirty="0" smtClean="0"/>
              <a:t>ZGLOBNE POVRŠINE:</a:t>
            </a:r>
          </a:p>
          <a:p>
            <a:endParaRPr lang="sr-Latn-RS" b="1" dirty="0" smtClean="0"/>
          </a:p>
          <a:p>
            <a:r>
              <a:rPr lang="sr-Latn-RS" b="1" dirty="0" smtClean="0"/>
              <a:t>Konveksna </a:t>
            </a:r>
            <a:r>
              <a:rPr lang="sr-Latn-RS" b="1" dirty="0" smtClean="0"/>
              <a:t>(</a:t>
            </a:r>
            <a:r>
              <a:rPr lang="sr-Latn-RS" b="1" dirty="0" smtClean="0"/>
              <a:t>ispupčena</a:t>
            </a:r>
            <a:r>
              <a:rPr lang="sr-Latn-RS" b="1" dirty="0" smtClean="0"/>
              <a:t>)</a:t>
            </a:r>
          </a:p>
          <a:p>
            <a:r>
              <a:rPr lang="sr-Latn-RS" i="1" dirty="0" smtClean="0"/>
              <a:t>Caput humeri </a:t>
            </a:r>
            <a:r>
              <a:rPr lang="sr-Latn-RS" dirty="0" smtClean="0"/>
              <a:t>(glava nadlakta)</a:t>
            </a:r>
          </a:p>
          <a:p>
            <a:endParaRPr lang="sr-Latn-RS" b="1" dirty="0" smtClean="0"/>
          </a:p>
          <a:p>
            <a:r>
              <a:rPr lang="sr-Latn-RS" b="1" dirty="0" smtClean="0"/>
              <a:t>Konkavna </a:t>
            </a:r>
            <a:r>
              <a:rPr lang="sr-Latn-RS" b="1" dirty="0" smtClean="0"/>
              <a:t>(udubljena)</a:t>
            </a:r>
          </a:p>
          <a:p>
            <a:r>
              <a:rPr lang="sr-Latn-RS" i="1" dirty="0" smtClean="0"/>
              <a:t>Cavitas glenoidalis </a:t>
            </a:r>
            <a:r>
              <a:rPr lang="sr-Latn-RS" dirty="0" smtClean="0"/>
              <a:t>(</a:t>
            </a:r>
            <a:r>
              <a:rPr lang="sr-Latn-RS" dirty="0" smtClean="0"/>
              <a:t>čašična </a:t>
            </a:r>
            <a:r>
              <a:rPr lang="sr-Latn-RS" dirty="0" smtClean="0"/>
              <a:t>jama lopatice)</a:t>
            </a:r>
            <a:endParaRPr lang="sr-Latn-RS" dirty="0"/>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404030" y="1748651"/>
            <a:ext cx="3644332" cy="3042728"/>
          </a:xfrm>
          <a:prstGeom prst="rect">
            <a:avLst/>
          </a:prstGeom>
        </p:spPr>
      </p:pic>
    </p:spTree>
    <p:custDataLst>
      <p:tags r:id="rId1"/>
    </p:custDataLst>
    <p:extLst>
      <p:ext uri="{BB962C8B-B14F-4D97-AF65-F5344CB8AC3E}">
        <p14:creationId xmlns:p14="http://schemas.microsoft.com/office/powerpoint/2010/main" val="648223465"/>
      </p:ext>
    </p:extLst>
  </p:cSld>
  <p:clrMapOvr>
    <a:masterClrMapping/>
  </p:clrMapOvr>
  <mc:AlternateContent xmlns:mc="http://schemas.openxmlformats.org/markup-compatibility/2006">
    <mc:Choice xmlns:p14="http://schemas.microsoft.com/office/powerpoint/2010/main" Requires="p14">
      <p:transition spd="slow" p14:dur="3400" advTm="19013">
        <p14:reveal/>
      </p:transition>
    </mc:Choice>
    <mc:Fallback>
      <p:transition spd="slow" advTm="190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467544" y="1131590"/>
            <a:ext cx="8496944" cy="2995737"/>
          </a:xfrm>
          <a:noFill/>
          <a:ln>
            <a:noFill/>
          </a:ln>
        </p:spPr>
        <p:txBody>
          <a:bodyPr/>
          <a:lstStyle/>
          <a:p>
            <a:endParaRPr lang="en-US" altLang="ko-KR" b="1" dirty="0"/>
          </a:p>
          <a:p>
            <a:r>
              <a:rPr lang="sr-Latn-RS" altLang="ko-KR" dirty="0" smtClean="0"/>
              <a:t>Mišići </a:t>
            </a:r>
            <a:r>
              <a:rPr lang="sr-Latn-RS" altLang="ko-KR" b="1" dirty="0" smtClean="0"/>
              <a:t>FLEKSORI </a:t>
            </a:r>
            <a:r>
              <a:rPr lang="sr-Latn-RS" altLang="ko-KR" dirty="0" smtClean="0"/>
              <a:t>su:</a:t>
            </a:r>
          </a:p>
          <a:p>
            <a:pPr marL="285750" indent="-285750">
              <a:buFont typeface="Arial" panose="020B0604020202020204" pitchFamily="34" charset="0"/>
              <a:buChar char="•"/>
            </a:pPr>
            <a:endParaRPr lang="sr-Latn-RS" altLang="ko-KR" dirty="0"/>
          </a:p>
          <a:p>
            <a:pPr marL="285750" indent="-285750">
              <a:buFont typeface="Wingdings" panose="05000000000000000000" pitchFamily="2" charset="2"/>
              <a:buChar char="§"/>
            </a:pPr>
            <a:r>
              <a:rPr lang="sr-Latn-RS" altLang="ko-KR" dirty="0" smtClean="0">
                <a:latin typeface="Arial" pitchFamily="34" charset="0"/>
                <a:cs typeface="Arial" pitchFamily="34" charset="0"/>
              </a:rPr>
              <a:t>Musculus deltoideus pars clavicularis</a:t>
            </a:r>
          </a:p>
          <a:p>
            <a:pPr marL="285750" indent="-285750">
              <a:buFont typeface="Wingdings" panose="05000000000000000000" pitchFamily="2" charset="2"/>
              <a:buChar char="§"/>
            </a:pPr>
            <a:r>
              <a:rPr lang="sr-Latn-RS" altLang="ko-KR" dirty="0" smtClean="0"/>
              <a:t>Musculus pectoralis major et minor</a:t>
            </a:r>
          </a:p>
          <a:p>
            <a:pPr marL="285750" indent="-285750">
              <a:buFont typeface="Wingdings" panose="05000000000000000000" pitchFamily="2" charset="2"/>
              <a:buChar char="§"/>
            </a:pPr>
            <a:r>
              <a:rPr lang="sr-Latn-RS" altLang="ko-KR" dirty="0" smtClean="0">
                <a:latin typeface="Arial" pitchFamily="34" charset="0"/>
                <a:cs typeface="Arial" pitchFamily="34" charset="0"/>
              </a:rPr>
              <a:t>Musculus biceps brachi caput longum</a:t>
            </a:r>
          </a:p>
          <a:p>
            <a:pPr marL="285750" indent="-285750">
              <a:buFont typeface="Wingdings" panose="05000000000000000000" pitchFamily="2" charset="2"/>
              <a:buChar char="§"/>
            </a:pPr>
            <a:r>
              <a:rPr lang="sr-Latn-RS" altLang="ko-KR" dirty="0" smtClean="0"/>
              <a:t>Musculus supraspinatus</a:t>
            </a:r>
          </a:p>
          <a:p>
            <a:pPr marL="285750" indent="-285750">
              <a:buFont typeface="Wingdings" panose="05000000000000000000" pitchFamily="2" charset="2"/>
              <a:buChar char="§"/>
            </a:pPr>
            <a:r>
              <a:rPr lang="sr-Latn-RS" altLang="ko-KR" dirty="0" smtClean="0">
                <a:latin typeface="Arial" pitchFamily="34" charset="0"/>
                <a:cs typeface="Arial" pitchFamily="34" charset="0"/>
              </a:rPr>
              <a:t>Musculus infraspinatus</a:t>
            </a:r>
          </a:p>
          <a:p>
            <a:pPr marL="285750" indent="-285750">
              <a:buFont typeface="Wingdings" panose="05000000000000000000" pitchFamily="2" charset="2"/>
              <a:buChar char="§"/>
            </a:pPr>
            <a:r>
              <a:rPr lang="sr-Latn-RS" altLang="ko-KR" dirty="0" smtClean="0"/>
              <a:t>Musculus subscapularis</a:t>
            </a:r>
            <a:endParaRPr lang="en-US" altLang="ko-KR" dirty="0">
              <a:latin typeface="Arial" pitchFamily="34" charset="0"/>
              <a:cs typeface="Arial" pitchFamily="34" charset="0"/>
            </a:endParaRPr>
          </a:p>
          <a:p>
            <a:endParaRPr lang="ko-KR" altLang="en-US" dirty="0">
              <a:latin typeface="Arial" pitchFamily="34" charset="0"/>
              <a:cs typeface="Arial" pitchFamily="34" charset="0"/>
            </a:endParaRPr>
          </a:p>
        </p:txBody>
      </p:sp>
      <p:sp>
        <p:nvSpPr>
          <p:cNvPr id="3" name="Title 2"/>
          <p:cNvSpPr>
            <a:spLocks noGrp="1"/>
          </p:cNvSpPr>
          <p:nvPr>
            <p:ph type="title"/>
          </p:nvPr>
        </p:nvSpPr>
        <p:spPr/>
        <p:txBody>
          <a:bodyPr/>
          <a:lstStyle/>
          <a:p>
            <a:r>
              <a:rPr lang="en-US" dirty="0" smtClean="0"/>
              <a:t> </a:t>
            </a:r>
            <a:endParaRPr lang="en-US" dirty="0"/>
          </a:p>
        </p:txBody>
      </p:sp>
      <p:sp>
        <p:nvSpPr>
          <p:cNvPr id="6" name="Content Placeholder 5"/>
          <p:cNvSpPr>
            <a:spLocks noGrp="1"/>
          </p:cNvSpPr>
          <p:nvPr>
            <p:ph idx="1"/>
          </p:nvPr>
        </p:nvSpPr>
        <p:spPr>
          <a:xfrm>
            <a:off x="395536" y="267494"/>
            <a:ext cx="8496944" cy="460648"/>
          </a:xfrm>
          <a:ln>
            <a:noFill/>
          </a:ln>
        </p:spPr>
        <p:txBody>
          <a:bodyPr/>
          <a:lstStyle/>
          <a:p>
            <a:r>
              <a:rPr lang="sr-Latn-R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MIŠIĆI </a:t>
            </a:r>
            <a:r>
              <a:rPr lang="sr-Latn-RS"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FLEKSORI</a:t>
            </a:r>
            <a:r>
              <a:rPr lang="sr-Latn-R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  MIŠIĆI KOJI PODIŽU NADLAKAT </a:t>
            </a:r>
            <a:r>
              <a:rPr lang="sr-Latn-RS"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NAVIŠE</a:t>
            </a:r>
            <a:endParaRPr lang="en-US"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ustDataLst>
      <p:tags r:id="rId1"/>
    </p:custDataLst>
    <p:extLst>
      <p:ext uri="{BB962C8B-B14F-4D97-AF65-F5344CB8AC3E}">
        <p14:creationId xmlns:p14="http://schemas.microsoft.com/office/powerpoint/2010/main" val="498805548"/>
      </p:ext>
    </p:extLst>
  </p:cSld>
  <p:clrMapOvr>
    <a:masterClrMapping/>
  </p:clrMapOvr>
  <p:transition spd="slow" advTm="24488">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467544" y="1131590"/>
            <a:ext cx="8496944" cy="2995737"/>
          </a:xfrm>
          <a:noFill/>
          <a:ln>
            <a:noFill/>
          </a:ln>
        </p:spPr>
        <p:txBody>
          <a:bodyPr/>
          <a:lstStyle/>
          <a:p>
            <a:endParaRPr lang="en-US" altLang="ko-KR" b="1" dirty="0"/>
          </a:p>
          <a:p>
            <a:r>
              <a:rPr lang="sr-Latn-RS" altLang="ko-KR" dirty="0" smtClean="0"/>
              <a:t>MUSCULUS DELTOIDEUS pars CLAVICULARIS</a:t>
            </a:r>
          </a:p>
          <a:p>
            <a:r>
              <a:rPr lang="sr-Latn-RS" altLang="ko-KR" dirty="0" smtClean="0"/>
              <a:t>(Deltasti mišić sa snopom na ključnoj kosti)</a:t>
            </a:r>
          </a:p>
          <a:p>
            <a:pPr marL="285750" indent="-285750">
              <a:buFont typeface="Arial" panose="020B0604020202020204" pitchFamily="34" charset="0"/>
              <a:buChar char="•"/>
            </a:pPr>
            <a:endParaRPr lang="sr-Latn-RS" altLang="ko-KR" dirty="0"/>
          </a:p>
          <a:p>
            <a:r>
              <a:rPr lang="sr-Latn-RS" altLang="ko-KR" sz="1600" b="1" dirty="0" smtClean="0">
                <a:latin typeface="Arial" pitchFamily="34" charset="0"/>
                <a:cs typeface="Arial" pitchFamily="34" charset="0"/>
              </a:rPr>
              <a:t>PRIPOJI</a:t>
            </a:r>
          </a:p>
          <a:p>
            <a:endParaRPr lang="sr-Latn-RS" altLang="ko-KR" b="1" dirty="0" smtClean="0"/>
          </a:p>
          <a:p>
            <a:r>
              <a:rPr lang="sr-Latn-RS" altLang="ko-KR" b="1" dirty="0" smtClean="0"/>
              <a:t>GONJI PRIPOJ (PROKSIMALNI)</a:t>
            </a:r>
          </a:p>
          <a:p>
            <a:r>
              <a:rPr lang="sr-Latn-RS" altLang="ko-KR" i="1" dirty="0" smtClean="0"/>
              <a:t>Spoljna trećina prednje strane claviculae</a:t>
            </a:r>
          </a:p>
          <a:p>
            <a:endParaRPr lang="sr-Latn-RS" altLang="ko-KR" b="1" dirty="0" smtClean="0"/>
          </a:p>
          <a:p>
            <a:r>
              <a:rPr lang="sr-Latn-RS" altLang="ko-KR" b="1" dirty="0" smtClean="0"/>
              <a:t>DONJI PRIPOJ (DISTALNI)</a:t>
            </a:r>
          </a:p>
          <a:p>
            <a:r>
              <a:rPr lang="sr-Latn-RS" altLang="ko-KR" i="1" dirty="0" smtClean="0"/>
              <a:t>Tuberositas deltoidea humeri</a:t>
            </a:r>
          </a:p>
          <a:p>
            <a:endParaRPr lang="ko-KR" altLang="en-US" sz="1000" b="1" dirty="0">
              <a:latin typeface="Arial" pitchFamily="34" charset="0"/>
              <a:cs typeface="Arial" pitchFamily="34" charset="0"/>
            </a:endParaRPr>
          </a:p>
        </p:txBody>
      </p:sp>
      <p:sp>
        <p:nvSpPr>
          <p:cNvPr id="3" name="Title 2"/>
          <p:cNvSpPr>
            <a:spLocks noGrp="1"/>
          </p:cNvSpPr>
          <p:nvPr>
            <p:ph type="title"/>
          </p:nvPr>
        </p:nvSpPr>
        <p:spPr/>
        <p:txBody>
          <a:bodyPr/>
          <a:lstStyle/>
          <a:p>
            <a:r>
              <a:rPr lang="en-US" dirty="0" smtClean="0"/>
              <a:t> </a:t>
            </a:r>
            <a:endParaRPr lang="en-US" dirty="0"/>
          </a:p>
        </p:txBody>
      </p:sp>
      <p:sp>
        <p:nvSpPr>
          <p:cNvPr id="6" name="Content Placeholder 5"/>
          <p:cNvSpPr>
            <a:spLocks noGrp="1"/>
          </p:cNvSpPr>
          <p:nvPr>
            <p:ph idx="1"/>
          </p:nvPr>
        </p:nvSpPr>
        <p:spPr>
          <a:xfrm>
            <a:off x="395536" y="267494"/>
            <a:ext cx="8496944" cy="460648"/>
          </a:xfrm>
          <a:ln>
            <a:noFill/>
          </a:ln>
        </p:spPr>
        <p:txBody>
          <a:bodyPr/>
          <a:lstStyle/>
          <a:p>
            <a:r>
              <a:rPr lang="sr-Latn-R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MIŠIĆI </a:t>
            </a:r>
            <a:r>
              <a:rPr lang="sr-Latn-RS"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FLEKSORI</a:t>
            </a:r>
            <a:r>
              <a:rPr lang="sr-Latn-R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  MIŠIĆI KOJI PODIŽU NADLAKAT </a:t>
            </a:r>
            <a:r>
              <a:rPr lang="sr-Latn-RS"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NAVIŠE</a:t>
            </a:r>
            <a:endParaRPr lang="en-US"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949127"/>
            <a:ext cx="3384376" cy="4176464"/>
          </a:xfrm>
          <a:prstGeom prst="rect">
            <a:avLst/>
          </a:prstGeom>
        </p:spPr>
      </p:pic>
    </p:spTree>
    <p:custDataLst>
      <p:tags r:id="rId1"/>
    </p:custDataLst>
    <p:extLst>
      <p:ext uri="{BB962C8B-B14F-4D97-AF65-F5344CB8AC3E}">
        <p14:creationId xmlns:p14="http://schemas.microsoft.com/office/powerpoint/2010/main" val="1377920463"/>
      </p:ext>
    </p:extLst>
  </p:cSld>
  <p:clrMapOvr>
    <a:masterClrMapping/>
  </p:clrMapOvr>
  <p:transition spd="slow" advTm="13027">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animEffect transition="in" filter="fade">
                                      <p:cBhvr>
                                        <p:cTn id="20" dur="500"/>
                                        <p:tgtEl>
                                          <p:spTgt spid="5">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Effect transition="in" filter="fade">
                                      <p:cBhvr>
                                        <p:cTn id="25" dur="500"/>
                                        <p:tgtEl>
                                          <p:spTgt spid="5">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9" end="9"/>
                                            </p:txEl>
                                          </p:spTgt>
                                        </p:tgtEl>
                                        <p:attrNameLst>
                                          <p:attrName>style.visibility</p:attrName>
                                        </p:attrNameLst>
                                      </p:cBhvr>
                                      <p:to>
                                        <p:strVal val="visible"/>
                                      </p:to>
                                    </p:set>
                                    <p:animEffect transition="in" filter="fade">
                                      <p:cBhvr>
                                        <p:cTn id="30" dur="500"/>
                                        <p:tgtEl>
                                          <p:spTgt spid="5">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animEffect transition="in" filter="fade">
                                      <p:cBhvr>
                                        <p:cTn id="35"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467544" y="1131590"/>
            <a:ext cx="8496944" cy="2995737"/>
          </a:xfrm>
          <a:noFill/>
          <a:ln>
            <a:noFill/>
          </a:ln>
        </p:spPr>
        <p:txBody>
          <a:bodyPr/>
          <a:lstStyle/>
          <a:p>
            <a:endParaRPr lang="en-US" altLang="ko-KR" b="1" dirty="0"/>
          </a:p>
          <a:p>
            <a:r>
              <a:rPr lang="sr-Latn-RS" altLang="ko-KR" dirty="0" smtClean="0"/>
              <a:t>MUSCULUS DELTOIDEUS pars CLAVICULARIS</a:t>
            </a:r>
          </a:p>
          <a:p>
            <a:r>
              <a:rPr lang="sr-Latn-RS" altLang="ko-KR" dirty="0" smtClean="0"/>
              <a:t>(Deltasti mišić sa snopom na ključnoj kosti)</a:t>
            </a:r>
          </a:p>
          <a:p>
            <a:pPr marL="285750" indent="-285750">
              <a:buFont typeface="Arial" panose="020B0604020202020204" pitchFamily="34" charset="0"/>
              <a:buChar char="•"/>
            </a:pPr>
            <a:endParaRPr lang="sr-Latn-RS" altLang="ko-KR" dirty="0"/>
          </a:p>
          <a:p>
            <a:r>
              <a:rPr lang="sr-Latn-RS" altLang="ko-KR" sz="1600" b="1" dirty="0" smtClean="0">
                <a:latin typeface="Arial" pitchFamily="34" charset="0"/>
                <a:cs typeface="Arial" pitchFamily="34" charset="0"/>
              </a:rPr>
              <a:t>INERVACIJA (NERV koji ga oživčava)</a:t>
            </a:r>
            <a:endParaRPr lang="ko-KR" altLang="en-US" sz="1600" b="1" dirty="0">
              <a:latin typeface="Arial" pitchFamily="34" charset="0"/>
              <a:cs typeface="Arial" pitchFamily="34" charset="0"/>
            </a:endParaRPr>
          </a:p>
        </p:txBody>
      </p:sp>
      <p:sp>
        <p:nvSpPr>
          <p:cNvPr id="3" name="Title 2"/>
          <p:cNvSpPr>
            <a:spLocks noGrp="1"/>
          </p:cNvSpPr>
          <p:nvPr>
            <p:ph type="title"/>
          </p:nvPr>
        </p:nvSpPr>
        <p:spPr/>
        <p:txBody>
          <a:bodyPr/>
          <a:lstStyle/>
          <a:p>
            <a:r>
              <a:rPr lang="en-US" dirty="0" smtClean="0"/>
              <a:t> </a:t>
            </a:r>
            <a:endParaRPr lang="en-US" dirty="0"/>
          </a:p>
        </p:txBody>
      </p:sp>
      <p:sp>
        <p:nvSpPr>
          <p:cNvPr id="6" name="Content Placeholder 5"/>
          <p:cNvSpPr>
            <a:spLocks noGrp="1"/>
          </p:cNvSpPr>
          <p:nvPr>
            <p:ph idx="1"/>
          </p:nvPr>
        </p:nvSpPr>
        <p:spPr>
          <a:xfrm>
            <a:off x="395536" y="267494"/>
            <a:ext cx="8496944" cy="460648"/>
          </a:xfrm>
          <a:ln>
            <a:noFill/>
          </a:ln>
        </p:spPr>
        <p:txBody>
          <a:bodyPr/>
          <a:lstStyle/>
          <a:p>
            <a:r>
              <a:rPr lang="sr-Latn-R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MIŠIĆI </a:t>
            </a:r>
            <a:r>
              <a:rPr lang="sr-Latn-RS"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FLEKSORI</a:t>
            </a:r>
            <a:r>
              <a:rPr lang="sr-Latn-R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  MIŠIĆI KOJI PODIŽU NADLAKAT </a:t>
            </a:r>
            <a:r>
              <a:rPr lang="sr-Latn-RS"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NAVIŠE</a:t>
            </a:r>
            <a:endParaRPr lang="en-US"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3354" y="915566"/>
            <a:ext cx="4260646" cy="3960440"/>
          </a:xfrm>
          <a:prstGeom prst="rect">
            <a:avLst/>
          </a:prstGeom>
        </p:spPr>
      </p:pic>
      <p:sp>
        <p:nvSpPr>
          <p:cNvPr id="7" name="TextBox 6"/>
          <p:cNvSpPr txBox="1"/>
          <p:nvPr/>
        </p:nvSpPr>
        <p:spPr>
          <a:xfrm>
            <a:off x="1187624" y="2811621"/>
            <a:ext cx="2766335" cy="369332"/>
          </a:xfrm>
          <a:prstGeom prst="rect">
            <a:avLst/>
          </a:prstGeom>
          <a:noFill/>
        </p:spPr>
        <p:txBody>
          <a:bodyPr wrap="none" rtlCol="0">
            <a:spAutoFit/>
          </a:bodyPr>
          <a:lstStyle/>
          <a:p>
            <a:r>
              <a:rPr lang="sr-Latn-RS" i="1" dirty="0" smtClean="0"/>
              <a:t>NERVUS AXILARIS C5,C6</a:t>
            </a:r>
            <a:endParaRPr lang="en-US" i="1" dirty="0"/>
          </a:p>
        </p:txBody>
      </p:sp>
    </p:spTree>
    <p:custDataLst>
      <p:tags r:id="rId1"/>
    </p:custDataLst>
    <p:extLst>
      <p:ext uri="{BB962C8B-B14F-4D97-AF65-F5344CB8AC3E}">
        <p14:creationId xmlns:p14="http://schemas.microsoft.com/office/powerpoint/2010/main" val="3788831558"/>
      </p:ext>
    </p:extLst>
  </p:cSld>
  <p:clrMapOvr>
    <a:masterClrMapping/>
  </p:clrMapOvr>
  <p:transition spd="slow" advTm="10997">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2.6|4.4"/>
</p:tagLst>
</file>

<file path=ppt/tags/tag10.xml><?xml version="1.0" encoding="utf-8"?>
<p:tagLst xmlns:a="http://schemas.openxmlformats.org/drawingml/2006/main" xmlns:r="http://schemas.openxmlformats.org/officeDocument/2006/relationships" xmlns:p="http://schemas.openxmlformats.org/presentationml/2006/main">
  <p:tag name="TIMING" val="|1.5|2.1|1.4|2.7|1.8|2.7"/>
</p:tagLst>
</file>

<file path=ppt/tags/tag11.xml><?xml version="1.0" encoding="utf-8"?>
<p:tagLst xmlns:a="http://schemas.openxmlformats.org/drawingml/2006/main" xmlns:r="http://schemas.openxmlformats.org/officeDocument/2006/relationships" xmlns:p="http://schemas.openxmlformats.org/presentationml/2006/main">
  <p:tag name="TIMING" val="|0.7|1.9|2.1|6.6|2.1"/>
</p:tagLst>
</file>

<file path=ppt/tags/tag12.xml><?xml version="1.0" encoding="utf-8"?>
<p:tagLst xmlns:a="http://schemas.openxmlformats.org/drawingml/2006/main" xmlns:r="http://schemas.openxmlformats.org/officeDocument/2006/relationships" xmlns:p="http://schemas.openxmlformats.org/presentationml/2006/main">
  <p:tag name="TIMING" val="|0.5|2|2.1|6.8|8.1"/>
</p:tagLst>
</file>

<file path=ppt/tags/tag13.xml><?xml version="1.0" encoding="utf-8"?>
<p:tagLst xmlns:a="http://schemas.openxmlformats.org/drawingml/2006/main" xmlns:r="http://schemas.openxmlformats.org/officeDocument/2006/relationships" xmlns:p="http://schemas.openxmlformats.org/presentationml/2006/main">
  <p:tag name="TIMING" val="|0.6|1.6|6.6|9.7"/>
</p:tagLst>
</file>

<file path=ppt/tags/tag14.xml><?xml version="1.0" encoding="utf-8"?>
<p:tagLst xmlns:a="http://schemas.openxmlformats.org/drawingml/2006/main" xmlns:r="http://schemas.openxmlformats.org/officeDocument/2006/relationships" xmlns:p="http://schemas.openxmlformats.org/presentationml/2006/main">
  <p:tag name="TIMING" val="|0.7|2|9|3.9"/>
</p:tagLst>
</file>

<file path=ppt/tags/tag15.xml><?xml version="1.0" encoding="utf-8"?>
<p:tagLst xmlns:a="http://schemas.openxmlformats.org/drawingml/2006/main" xmlns:r="http://schemas.openxmlformats.org/officeDocument/2006/relationships" xmlns:p="http://schemas.openxmlformats.org/presentationml/2006/main">
  <p:tag name="TIMING" val="|0.4|2.6|6.9|4.5"/>
</p:tagLst>
</file>

<file path=ppt/tags/tag16.xml><?xml version="1.0" encoding="utf-8"?>
<p:tagLst xmlns:a="http://schemas.openxmlformats.org/drawingml/2006/main" xmlns:r="http://schemas.openxmlformats.org/officeDocument/2006/relationships" xmlns:p="http://schemas.openxmlformats.org/presentationml/2006/main">
  <p:tag name="TIMING" val="|0.3|1.5|6.4|6.2"/>
</p:tagLst>
</file>

<file path=ppt/tags/tag17.xml><?xml version="1.0" encoding="utf-8"?>
<p:tagLst xmlns:a="http://schemas.openxmlformats.org/drawingml/2006/main" xmlns:r="http://schemas.openxmlformats.org/officeDocument/2006/relationships" xmlns:p="http://schemas.openxmlformats.org/presentationml/2006/main">
  <p:tag name="TIMING" val="|0.4|1.3|4.5|3.1"/>
</p:tagLst>
</file>

<file path=ppt/tags/tag18.xml><?xml version="1.0" encoding="utf-8"?>
<p:tagLst xmlns:a="http://schemas.openxmlformats.org/drawingml/2006/main" xmlns:r="http://schemas.openxmlformats.org/officeDocument/2006/relationships" xmlns:p="http://schemas.openxmlformats.org/presentationml/2006/main">
  <p:tag name="TIMING" val="|0.5|5.3|3.1|3.9|7.4"/>
</p:tagLst>
</file>

<file path=ppt/tags/tag19.xml><?xml version="1.0" encoding="utf-8"?>
<p:tagLst xmlns:a="http://schemas.openxmlformats.org/drawingml/2006/main" xmlns:r="http://schemas.openxmlformats.org/officeDocument/2006/relationships" xmlns:p="http://schemas.openxmlformats.org/presentationml/2006/main">
  <p:tag name="TIMING" val="|0.4|1.7|1.7|5.5|1.2|6.1"/>
</p:tagLst>
</file>

<file path=ppt/tags/tag2.xml><?xml version="1.0" encoding="utf-8"?>
<p:tagLst xmlns:a="http://schemas.openxmlformats.org/drawingml/2006/main" xmlns:r="http://schemas.openxmlformats.org/officeDocument/2006/relationships" xmlns:p="http://schemas.openxmlformats.org/presentationml/2006/main">
  <p:tag name="TIMING" val="|0.5|1.4|4.8|1.5|4.3|4.2|5.3|4.2|5.3"/>
</p:tagLst>
</file>

<file path=ppt/tags/tag20.xml><?xml version="1.0" encoding="utf-8"?>
<p:tagLst xmlns:a="http://schemas.openxmlformats.org/drawingml/2006/main" xmlns:r="http://schemas.openxmlformats.org/officeDocument/2006/relationships" xmlns:p="http://schemas.openxmlformats.org/presentationml/2006/main">
  <p:tag name="TIMING" val="|0.9|1.3|1.8|3.8|3.2|2.6"/>
</p:tagLst>
</file>

<file path=ppt/tags/tag21.xml><?xml version="1.0" encoding="utf-8"?>
<p:tagLst xmlns:a="http://schemas.openxmlformats.org/drawingml/2006/main" xmlns:r="http://schemas.openxmlformats.org/officeDocument/2006/relationships" xmlns:p="http://schemas.openxmlformats.org/presentationml/2006/main">
  <p:tag name="TIMING" val="|0.8|1.7|2|2.5|3.5|7.9|2.6|2.8|2.1|2.6|2.5|2.4|3.9|1.6"/>
</p:tagLst>
</file>

<file path=ppt/tags/tag22.xml><?xml version="1.0" encoding="utf-8"?>
<p:tagLst xmlns:a="http://schemas.openxmlformats.org/drawingml/2006/main" xmlns:r="http://schemas.openxmlformats.org/officeDocument/2006/relationships" xmlns:p="http://schemas.openxmlformats.org/presentationml/2006/main">
  <p:tag name="TIMING" val="|1.3|1.8|2.3|4.3|1.6|2.2|4.6|3.2|2.7"/>
</p:tagLst>
</file>

<file path=ppt/tags/tag23.xml><?xml version="1.0" encoding="utf-8"?>
<p:tagLst xmlns:a="http://schemas.openxmlformats.org/drawingml/2006/main" xmlns:r="http://schemas.openxmlformats.org/officeDocument/2006/relationships" xmlns:p="http://schemas.openxmlformats.org/presentationml/2006/main">
  <p:tag name="TIMING" val="|0.2|1.8|2.2|4.1|3.8|3.5"/>
</p:tagLst>
</file>

<file path=ppt/tags/tag24.xml><?xml version="1.0" encoding="utf-8"?>
<p:tagLst xmlns:a="http://schemas.openxmlformats.org/drawingml/2006/main" xmlns:r="http://schemas.openxmlformats.org/officeDocument/2006/relationships" xmlns:p="http://schemas.openxmlformats.org/presentationml/2006/main">
  <p:tag name="TIMING" val="|1|1.6|2|3.7|3.2|4.1|2.4|3.5|6.7|2.3"/>
</p:tagLst>
</file>

<file path=ppt/tags/tag25.xml><?xml version="1.0" encoding="utf-8"?>
<p:tagLst xmlns:a="http://schemas.openxmlformats.org/drawingml/2006/main" xmlns:r="http://schemas.openxmlformats.org/officeDocument/2006/relationships" xmlns:p="http://schemas.openxmlformats.org/presentationml/2006/main">
  <p:tag name="TIMING" val="|0.5|2.1|2.8"/>
</p:tagLst>
</file>

<file path=ppt/tags/tag26.xml><?xml version="1.0" encoding="utf-8"?>
<p:tagLst xmlns:a="http://schemas.openxmlformats.org/drawingml/2006/main" xmlns:r="http://schemas.openxmlformats.org/officeDocument/2006/relationships" xmlns:p="http://schemas.openxmlformats.org/presentationml/2006/main">
  <p:tag name="TIMING" val="|0.3"/>
</p:tagLst>
</file>

<file path=ppt/tags/tag27.xml><?xml version="1.0" encoding="utf-8"?>
<p:tagLst xmlns:a="http://schemas.openxmlformats.org/drawingml/2006/main" xmlns:r="http://schemas.openxmlformats.org/officeDocument/2006/relationships" xmlns:p="http://schemas.openxmlformats.org/presentationml/2006/main">
  <p:tag name="TIMING" val="|0.8"/>
</p:tagLst>
</file>

<file path=ppt/tags/tag3.xml><?xml version="1.0" encoding="utf-8"?>
<p:tagLst xmlns:a="http://schemas.openxmlformats.org/drawingml/2006/main" xmlns:r="http://schemas.openxmlformats.org/officeDocument/2006/relationships" xmlns:p="http://schemas.openxmlformats.org/presentationml/2006/main">
  <p:tag name="TIMING" val="|0.1|1.4|5.3"/>
</p:tagLst>
</file>

<file path=ppt/tags/tag4.xml><?xml version="1.0" encoding="utf-8"?>
<p:tagLst xmlns:a="http://schemas.openxmlformats.org/drawingml/2006/main" xmlns:r="http://schemas.openxmlformats.org/officeDocument/2006/relationships" xmlns:p="http://schemas.openxmlformats.org/presentationml/2006/main">
  <p:tag name="TIMING" val="|0.9|1.1|2.4|2.6"/>
</p:tagLst>
</file>

<file path=ppt/tags/tag5.xml><?xml version="1.0" encoding="utf-8"?>
<p:tagLst xmlns:a="http://schemas.openxmlformats.org/drawingml/2006/main" xmlns:r="http://schemas.openxmlformats.org/officeDocument/2006/relationships" xmlns:p="http://schemas.openxmlformats.org/presentationml/2006/main">
  <p:tag name="TIMING" val="|0.6"/>
</p:tagLst>
</file>

<file path=ppt/tags/tag6.xml><?xml version="1.0" encoding="utf-8"?>
<p:tagLst xmlns:a="http://schemas.openxmlformats.org/drawingml/2006/main" xmlns:r="http://schemas.openxmlformats.org/officeDocument/2006/relationships" xmlns:p="http://schemas.openxmlformats.org/presentationml/2006/main">
  <p:tag name="TIMING" val="|0.5|1.5|1.6|1.4|2.7|1|1.7"/>
</p:tagLst>
</file>

<file path=ppt/tags/tag7.xml><?xml version="1.0" encoding="utf-8"?>
<p:tagLst xmlns:a="http://schemas.openxmlformats.org/drawingml/2006/main" xmlns:r="http://schemas.openxmlformats.org/officeDocument/2006/relationships" xmlns:p="http://schemas.openxmlformats.org/presentationml/2006/main">
  <p:tag name="TIMING" val="|0.7|1.7|2.2|3.2|3.1|2.6|2.2|1.8"/>
</p:tagLst>
</file>

<file path=ppt/tags/tag8.xml><?xml version="1.0" encoding="utf-8"?>
<p:tagLst xmlns:a="http://schemas.openxmlformats.org/drawingml/2006/main" xmlns:r="http://schemas.openxmlformats.org/officeDocument/2006/relationships" xmlns:p="http://schemas.openxmlformats.org/presentationml/2006/main">
  <p:tag name="TIMING" val="|0.2|0.7|2.4|1.2|2.8|1.7"/>
</p:tagLst>
</file>

<file path=ppt/tags/tag9.xml><?xml version="1.0" encoding="utf-8"?>
<p:tagLst xmlns:a="http://schemas.openxmlformats.org/drawingml/2006/main" xmlns:r="http://schemas.openxmlformats.org/officeDocument/2006/relationships" xmlns:p="http://schemas.openxmlformats.org/presentationml/2006/main">
  <p:tag name="TIMING" val="|0.4|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1042</TotalTime>
  <Words>1262</Words>
  <Application>Microsoft Office PowerPoint</Application>
  <PresentationFormat>On-screen Show (16:9)</PresentationFormat>
  <Paragraphs>223</Paragraphs>
  <Slides>27</Slides>
  <Notes>0</Notes>
  <HiddenSlides>0</HiddenSlides>
  <MMClips>2</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Custom Design</vt:lpstr>
      <vt:lpstr>PowerPoint Presentation</vt:lpstr>
      <vt:lpstr> </vt:lpstr>
      <vt:lpstr>POJAM „FLEKSIJA“ NADLAKTA</vt:lpstr>
      <vt:lpstr>POJAM „FLEKSIJA“ NADLAKTA</vt:lpstr>
      <vt:lpstr> </vt:lpstr>
      <vt:lpstr> </vt:lpstr>
      <vt:lpstr> </vt:lpstr>
      <vt:lpstr> </vt:lpstr>
      <vt:lpstr> </vt:lpstr>
      <vt:lpstr> </vt:lpstr>
      <vt:lpstr> </vt:lpstr>
      <vt:lpstr> </vt:lpstr>
      <vt:lpstr> </vt:lpstr>
      <vt:lpstr> </vt:lpstr>
      <vt:lpstr> </vt:lpstr>
      <vt:lpstr> </vt:lpstr>
      <vt:lpstr> </vt:lpstr>
      <vt:lpstr>DA OBNOVIMO ZAJEDNO...</vt:lpstr>
      <vt:lpstr>DA OBNOVIMO ZAJEDNO...</vt:lpstr>
      <vt:lpstr>DA OBNOVIMO ZAJEDNO...</vt:lpstr>
      <vt:lpstr>DA OBNOVIMO ZAJEDNO...</vt:lpstr>
      <vt:lpstr>DA OBNOVIMO ZAJEDNO...</vt:lpstr>
      <vt:lpstr>DA OBNOVIMO ZAJEDNO...</vt:lpstr>
      <vt:lpstr>DA OBNOVIMO ZAJEDNO...</vt:lpstr>
      <vt:lpstr>PowerPoint Presentation</vt:lpstr>
      <vt:lpstr>VAŠA PITANJA ???</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dodicsasa90@gmail.com</cp:lastModifiedBy>
  <cp:revision>61</cp:revision>
  <dcterms:created xsi:type="dcterms:W3CDTF">2014-04-01T16:27:38Z</dcterms:created>
  <dcterms:modified xsi:type="dcterms:W3CDTF">2020-04-23T13:47:00Z</dcterms:modified>
</cp:coreProperties>
</file>